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65" r:id="rId3"/>
    <p:sldId id="269" r:id="rId4"/>
    <p:sldId id="274" r:id="rId5"/>
    <p:sldId id="266" r:id="rId6"/>
    <p:sldId id="275" r:id="rId7"/>
    <p:sldId id="272" r:id="rId8"/>
    <p:sldId id="276" r:id="rId9"/>
    <p:sldId id="277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5C9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5944" autoAdjust="0"/>
  </p:normalViewPr>
  <p:slideViewPr>
    <p:cSldViewPr>
      <p:cViewPr varScale="1">
        <p:scale>
          <a:sx n="67" d="100"/>
          <a:sy n="67" d="100"/>
        </p:scale>
        <p:origin x="-6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3F6543-F2FA-4CDE-99DB-054336231774}" type="doc">
      <dgm:prSet loTypeId="urn:microsoft.com/office/officeart/2005/8/layout/cycle7" loCatId="cycle" qsTypeId="urn:microsoft.com/office/officeart/2005/8/quickstyle/3d1" qsCatId="3D" csTypeId="urn:microsoft.com/office/officeart/2005/8/colors/accent0_1" csCatId="mainScheme" phldr="1"/>
      <dgm:spPr/>
    </dgm:pt>
    <dgm:pt modelId="{EF9E8D43-3445-4018-BE59-C809F756F18D}">
      <dgm:prSet phldrT="[Текст]" custT="1"/>
      <dgm:spPr>
        <a:solidFill>
          <a:srgbClr val="FFFFCC"/>
        </a:solidFill>
        <a:ln w="28575">
          <a:solidFill>
            <a:schemeClr val="accent6">
              <a:lumMod val="75000"/>
            </a:schemeClr>
          </a:solidFill>
        </a:ln>
        <a:effectLst>
          <a:glow rad="139700">
            <a:schemeClr val="accent6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ctr"/>
          <a:r>
            <a:rPr lang="ru-RU" sz="32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Кроссворд</a:t>
          </a:r>
          <a:endParaRPr lang="ru-RU" sz="32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5337ACD0-EFF2-4523-A09F-BCC17B8B1BA5}" type="parTrans" cxnId="{BC5301BE-24AF-4AAC-9914-7AACF813E872}">
      <dgm:prSet/>
      <dgm:spPr/>
      <dgm:t>
        <a:bodyPr/>
        <a:lstStyle/>
        <a:p>
          <a:pPr algn="ctr"/>
          <a:endParaRPr lang="ru-RU"/>
        </a:p>
      </dgm:t>
    </dgm:pt>
    <dgm:pt modelId="{50ABFF00-C4E8-4E9D-BC24-83EA96E268A5}" type="sibTrans" cxnId="{BC5301BE-24AF-4AAC-9914-7AACF813E872}">
      <dgm:prSet/>
      <dgm:spPr>
        <a:solidFill>
          <a:srgbClr val="FFFFCC"/>
        </a:solidFill>
        <a:ln>
          <a:solidFill>
            <a:schemeClr val="accent6">
              <a:lumMod val="75000"/>
            </a:schemeClr>
          </a:solidFill>
        </a:ln>
        <a:scene3d>
          <a:camera prst="orthographicFront"/>
          <a:lightRig rig="flat" dir="t"/>
        </a:scene3d>
        <a:sp3d z="-80000" prstMaterial="plastic">
          <a:bevelB w="25400" h="25400" prst="angle"/>
        </a:sp3d>
      </dgm:spPr>
      <dgm:t>
        <a:bodyPr/>
        <a:lstStyle/>
        <a:p>
          <a:pPr algn="ctr"/>
          <a:endParaRPr lang="ru-RU"/>
        </a:p>
      </dgm:t>
    </dgm:pt>
    <dgm:pt modelId="{10756E36-F3BA-4D4C-99AD-B537F12A02D5}">
      <dgm:prSet phldrT="[Текст]" custT="1"/>
      <dgm:spPr>
        <a:solidFill>
          <a:srgbClr val="FFFFCC"/>
        </a:solidFill>
        <a:ln w="28575">
          <a:solidFill>
            <a:schemeClr val="accent6">
              <a:lumMod val="75000"/>
            </a:schemeClr>
          </a:solidFill>
        </a:ln>
        <a:effectLst>
          <a:glow rad="139700">
            <a:schemeClr val="accent6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ctr"/>
          <a:r>
            <a:rPr lang="ru-RU" sz="32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Виды выпечки</a:t>
          </a:r>
          <a:endParaRPr lang="ru-RU" sz="32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E63C2183-7AE6-4E82-B2DD-F4D44CF09A7A}" type="parTrans" cxnId="{DA12537E-B939-4555-94F2-4E2C9F8A8D72}">
      <dgm:prSet/>
      <dgm:spPr/>
      <dgm:t>
        <a:bodyPr/>
        <a:lstStyle/>
        <a:p>
          <a:pPr algn="ctr"/>
          <a:endParaRPr lang="ru-RU"/>
        </a:p>
      </dgm:t>
    </dgm:pt>
    <dgm:pt modelId="{12F4BCE2-4F41-4CEC-BB68-B7A3B4900E93}" type="sibTrans" cxnId="{DA12537E-B939-4555-94F2-4E2C9F8A8D72}">
      <dgm:prSet/>
      <dgm:spPr>
        <a:solidFill>
          <a:srgbClr val="FFFFCC"/>
        </a:solidFill>
        <a:ln>
          <a:solidFill>
            <a:schemeClr val="accent6">
              <a:lumMod val="75000"/>
            </a:schemeClr>
          </a:solidFill>
        </a:ln>
        <a:scene3d>
          <a:camera prst="orthographicFront"/>
          <a:lightRig rig="flat" dir="t"/>
        </a:scene3d>
        <a:sp3d z="-80000" prstMaterial="plastic">
          <a:bevelB w="25400" h="25400" prst="angle"/>
        </a:sp3d>
      </dgm:spPr>
      <dgm:t>
        <a:bodyPr/>
        <a:lstStyle/>
        <a:p>
          <a:pPr algn="ctr"/>
          <a:endParaRPr lang="ru-RU"/>
        </a:p>
      </dgm:t>
    </dgm:pt>
    <dgm:pt modelId="{61DE664F-9463-4F60-9D19-5D7A4856577C}">
      <dgm:prSet phldrT="[Текст]" custT="1"/>
      <dgm:spPr>
        <a:solidFill>
          <a:srgbClr val="FFFFCC"/>
        </a:solidFill>
        <a:ln w="28575">
          <a:solidFill>
            <a:schemeClr val="accent6">
              <a:lumMod val="75000"/>
            </a:schemeClr>
          </a:solidFill>
        </a:ln>
        <a:effectLst>
          <a:glow rad="139700">
            <a:schemeClr val="accent6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ctr"/>
          <a:r>
            <a:rPr lang="ru-RU" sz="32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Маршрут</a:t>
          </a:r>
          <a:endParaRPr lang="ru-RU" sz="32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BA4E4CD9-31B7-4538-AED7-C16C978757F8}" type="sibTrans" cxnId="{CE1EF390-4F0A-4B4E-BF25-BCAB163BAF38}">
      <dgm:prSet/>
      <dgm:spPr>
        <a:solidFill>
          <a:srgbClr val="FFFFCC"/>
        </a:solidFill>
        <a:ln>
          <a:solidFill>
            <a:schemeClr val="accent6">
              <a:lumMod val="75000"/>
            </a:schemeClr>
          </a:solidFill>
        </a:ln>
        <a:scene3d>
          <a:camera prst="orthographicFront"/>
          <a:lightRig rig="flat" dir="t"/>
        </a:scene3d>
        <a:sp3d z="-80000" prstMaterial="plastic">
          <a:bevelB w="25400" h="25400" prst="angle"/>
        </a:sp3d>
      </dgm:spPr>
      <dgm:t>
        <a:bodyPr/>
        <a:lstStyle/>
        <a:p>
          <a:endParaRPr lang="ru-RU"/>
        </a:p>
      </dgm:t>
    </dgm:pt>
    <dgm:pt modelId="{DBB0AA3E-9588-43BE-BA1E-81253891F1DF}" type="parTrans" cxnId="{CE1EF390-4F0A-4B4E-BF25-BCAB163BAF38}">
      <dgm:prSet/>
      <dgm:spPr/>
      <dgm:t>
        <a:bodyPr/>
        <a:lstStyle/>
        <a:p>
          <a:endParaRPr lang="ru-RU"/>
        </a:p>
      </dgm:t>
    </dgm:pt>
    <dgm:pt modelId="{B0893D43-8C71-44C7-9868-5F4B34847CC9}" type="pres">
      <dgm:prSet presAssocID="{6A3F6543-F2FA-4CDE-99DB-054336231774}" presName="Name0" presStyleCnt="0">
        <dgm:presLayoutVars>
          <dgm:dir/>
          <dgm:resizeHandles val="exact"/>
        </dgm:presLayoutVars>
      </dgm:prSet>
      <dgm:spPr/>
    </dgm:pt>
    <dgm:pt modelId="{D8292402-E408-4853-8ADF-73770E6C46D9}" type="pres">
      <dgm:prSet presAssocID="{61DE664F-9463-4F60-9D19-5D7A4856577C}" presName="node" presStyleLbl="node1" presStyleIdx="0" presStyleCnt="3" custRadScaleRad="100079" custRadScaleInc="-5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3B4BA2-B0D0-4A0B-94AF-16DF138F48FC}" type="pres">
      <dgm:prSet presAssocID="{BA4E4CD9-31B7-4538-AED7-C16C978757F8}" presName="sibTrans" presStyleLbl="sibTrans2D1" presStyleIdx="0" presStyleCnt="3" custScaleX="76204" custScaleY="55792" custLinFactNeighborX="17837" custRadScaleRad="423325"/>
      <dgm:spPr/>
      <dgm:t>
        <a:bodyPr/>
        <a:lstStyle/>
        <a:p>
          <a:endParaRPr lang="ru-RU"/>
        </a:p>
      </dgm:t>
    </dgm:pt>
    <dgm:pt modelId="{2F985FBF-DA2C-4045-8FF2-4BF548FF3AFD}" type="pres">
      <dgm:prSet presAssocID="{BA4E4CD9-31B7-4538-AED7-C16C978757F8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97868145-9EE0-45E2-B470-6BD407EB9C71}" type="pres">
      <dgm:prSet presAssocID="{EF9E8D43-3445-4018-BE59-C809F756F18D}" presName="node" presStyleLbl="node1" presStyleIdx="1" presStyleCnt="3" custScaleX="87087" custRadScaleRad="101340" custRadScaleInc="-199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5F7BE9-410F-407C-ACE9-C929F2B54540}" type="pres">
      <dgm:prSet presAssocID="{50ABFF00-C4E8-4E9D-BC24-83EA96E268A5}" presName="sibTrans" presStyleLbl="sibTrans2D1" presStyleIdx="1" presStyleCnt="3" custScaleX="95984" custScaleY="48872" custLinFactNeighborY="65964" custRadScaleRad="211667" custRadScaleInc="-2147483648"/>
      <dgm:spPr/>
      <dgm:t>
        <a:bodyPr/>
        <a:lstStyle/>
        <a:p>
          <a:endParaRPr lang="ru-RU"/>
        </a:p>
      </dgm:t>
    </dgm:pt>
    <dgm:pt modelId="{1CA20512-253F-4F52-BD93-D7883086B229}" type="pres">
      <dgm:prSet presAssocID="{50ABFF00-C4E8-4E9D-BC24-83EA96E268A5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15D1B299-D0D6-487D-B6A9-4F254C247B94}" type="pres">
      <dgm:prSet presAssocID="{10756E36-F3BA-4D4C-99AD-B537F12A02D5}" presName="node" presStyleLbl="node1" presStyleIdx="2" presStyleCnt="3" custScaleX="92411" custRadScaleRad="104882" custRadScaleInc="211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291F8A-A68F-4B6D-8EC5-7907A81AF38B}" type="pres">
      <dgm:prSet presAssocID="{12F4BCE2-4F41-4CEC-BB68-B7A3B4900E93}" presName="sibTrans" presStyleLbl="sibTrans2D1" presStyleIdx="2" presStyleCnt="3" custScaleX="73244" custScaleY="54401" custLinFactNeighborX="-16126" custLinFactNeighborY="-4357" custRadScaleRad="223369" custRadScaleInc="-2147483648"/>
      <dgm:spPr/>
      <dgm:t>
        <a:bodyPr/>
        <a:lstStyle/>
        <a:p>
          <a:endParaRPr lang="ru-RU"/>
        </a:p>
      </dgm:t>
    </dgm:pt>
    <dgm:pt modelId="{34F3A3A6-5032-45E9-983A-B84D26F15961}" type="pres">
      <dgm:prSet presAssocID="{12F4BCE2-4F41-4CEC-BB68-B7A3B4900E93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FF19EEE3-91BE-406F-83B1-93B7BFF96D1A}" type="presOf" srcId="{50ABFF00-C4E8-4E9D-BC24-83EA96E268A5}" destId="{B85F7BE9-410F-407C-ACE9-C929F2B54540}" srcOrd="0" destOrd="0" presId="urn:microsoft.com/office/officeart/2005/8/layout/cycle7"/>
    <dgm:cxn modelId="{66B8D3B4-DB99-4610-B209-499A0B591C42}" type="presOf" srcId="{10756E36-F3BA-4D4C-99AD-B537F12A02D5}" destId="{15D1B299-D0D6-487D-B6A9-4F254C247B94}" srcOrd="0" destOrd="0" presId="urn:microsoft.com/office/officeart/2005/8/layout/cycle7"/>
    <dgm:cxn modelId="{535D88AD-BE0E-4175-B8AE-6941818AA003}" type="presOf" srcId="{12F4BCE2-4F41-4CEC-BB68-B7A3B4900E93}" destId="{06291F8A-A68F-4B6D-8EC5-7907A81AF38B}" srcOrd="0" destOrd="0" presId="urn:microsoft.com/office/officeart/2005/8/layout/cycle7"/>
    <dgm:cxn modelId="{1E2551FC-1A79-46D0-8558-3E690959C91E}" type="presOf" srcId="{EF9E8D43-3445-4018-BE59-C809F756F18D}" destId="{97868145-9EE0-45E2-B470-6BD407EB9C71}" srcOrd="0" destOrd="0" presId="urn:microsoft.com/office/officeart/2005/8/layout/cycle7"/>
    <dgm:cxn modelId="{DA12537E-B939-4555-94F2-4E2C9F8A8D72}" srcId="{6A3F6543-F2FA-4CDE-99DB-054336231774}" destId="{10756E36-F3BA-4D4C-99AD-B537F12A02D5}" srcOrd="2" destOrd="0" parTransId="{E63C2183-7AE6-4E82-B2DD-F4D44CF09A7A}" sibTransId="{12F4BCE2-4F41-4CEC-BB68-B7A3B4900E93}"/>
    <dgm:cxn modelId="{45ED944F-4010-49B0-9D27-7E05836E882F}" type="presOf" srcId="{50ABFF00-C4E8-4E9D-BC24-83EA96E268A5}" destId="{1CA20512-253F-4F52-BD93-D7883086B229}" srcOrd="1" destOrd="0" presId="urn:microsoft.com/office/officeart/2005/8/layout/cycle7"/>
    <dgm:cxn modelId="{CE1EF390-4F0A-4B4E-BF25-BCAB163BAF38}" srcId="{6A3F6543-F2FA-4CDE-99DB-054336231774}" destId="{61DE664F-9463-4F60-9D19-5D7A4856577C}" srcOrd="0" destOrd="0" parTransId="{DBB0AA3E-9588-43BE-BA1E-81253891F1DF}" sibTransId="{BA4E4CD9-31B7-4538-AED7-C16C978757F8}"/>
    <dgm:cxn modelId="{BC5301BE-24AF-4AAC-9914-7AACF813E872}" srcId="{6A3F6543-F2FA-4CDE-99DB-054336231774}" destId="{EF9E8D43-3445-4018-BE59-C809F756F18D}" srcOrd="1" destOrd="0" parTransId="{5337ACD0-EFF2-4523-A09F-BCC17B8B1BA5}" sibTransId="{50ABFF00-C4E8-4E9D-BC24-83EA96E268A5}"/>
    <dgm:cxn modelId="{551ED537-8773-4510-9689-0BCEFFFF9FA0}" type="presOf" srcId="{61DE664F-9463-4F60-9D19-5D7A4856577C}" destId="{D8292402-E408-4853-8ADF-73770E6C46D9}" srcOrd="0" destOrd="0" presId="urn:microsoft.com/office/officeart/2005/8/layout/cycle7"/>
    <dgm:cxn modelId="{D2D3808A-AE98-45D7-BE5B-6AF06C9CBC5E}" type="presOf" srcId="{6A3F6543-F2FA-4CDE-99DB-054336231774}" destId="{B0893D43-8C71-44C7-9868-5F4B34847CC9}" srcOrd="0" destOrd="0" presId="urn:microsoft.com/office/officeart/2005/8/layout/cycle7"/>
    <dgm:cxn modelId="{83512802-E9F5-44F1-9D58-450FA6574B5A}" type="presOf" srcId="{BA4E4CD9-31B7-4538-AED7-C16C978757F8}" destId="{493B4BA2-B0D0-4A0B-94AF-16DF138F48FC}" srcOrd="0" destOrd="0" presId="urn:microsoft.com/office/officeart/2005/8/layout/cycle7"/>
    <dgm:cxn modelId="{A38F958E-8FC1-46C3-A3C6-526A82E8EA70}" type="presOf" srcId="{BA4E4CD9-31B7-4538-AED7-C16C978757F8}" destId="{2F985FBF-DA2C-4045-8FF2-4BF548FF3AFD}" srcOrd="1" destOrd="0" presId="urn:microsoft.com/office/officeart/2005/8/layout/cycle7"/>
    <dgm:cxn modelId="{DD645C7C-BA5D-4B58-8497-D9F57B090A62}" type="presOf" srcId="{12F4BCE2-4F41-4CEC-BB68-B7A3B4900E93}" destId="{34F3A3A6-5032-45E9-983A-B84D26F15961}" srcOrd="1" destOrd="0" presId="urn:microsoft.com/office/officeart/2005/8/layout/cycle7"/>
    <dgm:cxn modelId="{F8205D50-D1B6-4C90-8956-C42777BB46C5}" type="presParOf" srcId="{B0893D43-8C71-44C7-9868-5F4B34847CC9}" destId="{D8292402-E408-4853-8ADF-73770E6C46D9}" srcOrd="0" destOrd="0" presId="urn:microsoft.com/office/officeart/2005/8/layout/cycle7"/>
    <dgm:cxn modelId="{D68A3949-9053-4EE8-B0C7-9FF8270064E7}" type="presParOf" srcId="{B0893D43-8C71-44C7-9868-5F4B34847CC9}" destId="{493B4BA2-B0D0-4A0B-94AF-16DF138F48FC}" srcOrd="1" destOrd="0" presId="urn:microsoft.com/office/officeart/2005/8/layout/cycle7"/>
    <dgm:cxn modelId="{E8E4F9A5-0D12-42FC-A1CF-D6B78620E670}" type="presParOf" srcId="{493B4BA2-B0D0-4A0B-94AF-16DF138F48FC}" destId="{2F985FBF-DA2C-4045-8FF2-4BF548FF3AFD}" srcOrd="0" destOrd="0" presId="urn:microsoft.com/office/officeart/2005/8/layout/cycle7"/>
    <dgm:cxn modelId="{6D63A283-BEDB-4918-A099-2C30CA2372BB}" type="presParOf" srcId="{B0893D43-8C71-44C7-9868-5F4B34847CC9}" destId="{97868145-9EE0-45E2-B470-6BD407EB9C71}" srcOrd="2" destOrd="0" presId="urn:microsoft.com/office/officeart/2005/8/layout/cycle7"/>
    <dgm:cxn modelId="{C466D2C8-36D3-4677-8AF9-DB2CD29D5391}" type="presParOf" srcId="{B0893D43-8C71-44C7-9868-5F4B34847CC9}" destId="{B85F7BE9-410F-407C-ACE9-C929F2B54540}" srcOrd="3" destOrd="0" presId="urn:microsoft.com/office/officeart/2005/8/layout/cycle7"/>
    <dgm:cxn modelId="{6C52C453-2B25-4060-B119-9397B099DC62}" type="presParOf" srcId="{B85F7BE9-410F-407C-ACE9-C929F2B54540}" destId="{1CA20512-253F-4F52-BD93-D7883086B229}" srcOrd="0" destOrd="0" presId="urn:microsoft.com/office/officeart/2005/8/layout/cycle7"/>
    <dgm:cxn modelId="{55516A88-D691-424E-B7C9-C02B7F87D218}" type="presParOf" srcId="{B0893D43-8C71-44C7-9868-5F4B34847CC9}" destId="{15D1B299-D0D6-487D-B6A9-4F254C247B94}" srcOrd="4" destOrd="0" presId="urn:microsoft.com/office/officeart/2005/8/layout/cycle7"/>
    <dgm:cxn modelId="{D971232B-A041-48F2-AA0D-F57C8D53F33F}" type="presParOf" srcId="{B0893D43-8C71-44C7-9868-5F4B34847CC9}" destId="{06291F8A-A68F-4B6D-8EC5-7907A81AF38B}" srcOrd="5" destOrd="0" presId="urn:microsoft.com/office/officeart/2005/8/layout/cycle7"/>
    <dgm:cxn modelId="{2606465D-FD7B-4316-AF98-17BEB832634D}" type="presParOf" srcId="{06291F8A-A68F-4B6D-8EC5-7907A81AF38B}" destId="{34F3A3A6-5032-45E9-983A-B84D26F15961}" srcOrd="0" destOrd="0" presId="urn:microsoft.com/office/officeart/2005/8/layout/cycle7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5F1382-D6A3-4ED5-B500-B9CE135DE5D1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899620-C1ED-4D04-B1FD-5BC374E58B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99620-C1ED-4D04-B1FD-5BC374E58B3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diagramLayout" Target="../diagrams/layout1.xml"/><Relationship Id="rId7" Type="http://schemas.openxmlformats.org/officeDocument/2006/relationships/slide" Target="slide3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openxmlformats.org/officeDocument/2006/relationships/slide" Target="slide8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4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5.png"/><Relationship Id="rId3" Type="http://schemas.openxmlformats.org/officeDocument/2006/relationships/audio" Target="../media/audio2.wav"/><Relationship Id="rId7" Type="http://schemas.openxmlformats.org/officeDocument/2006/relationships/image" Target="../media/image8.jpeg"/><Relationship Id="rId12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12.jpeg"/><Relationship Id="rId5" Type="http://schemas.openxmlformats.org/officeDocument/2006/relationships/slide" Target="slide7.xml"/><Relationship Id="rId10" Type="http://schemas.openxmlformats.org/officeDocument/2006/relationships/image" Target="../media/image13.jpeg"/><Relationship Id="rId4" Type="http://schemas.openxmlformats.org/officeDocument/2006/relationships/image" Target="../media/image9.jpeg"/><Relationship Id="rId9" Type="http://schemas.openxmlformats.org/officeDocument/2006/relationships/image" Target="../media/image10.jpeg"/><Relationship Id="rId1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enagold.ru/fon/clipart/v/vipch/vipech38.jpg" TargetMode="External"/><Relationship Id="rId13" Type="http://schemas.openxmlformats.org/officeDocument/2006/relationships/hyperlink" Target="http://www.lenagold.ru/fon/clipart/v/vipch/vipech98.jpg" TargetMode="External"/><Relationship Id="rId18" Type="http://schemas.openxmlformats.org/officeDocument/2006/relationships/hyperlink" Target="https://ru.wikipedia.org/wiki/&#1041;&#1091;&#1073;&#1083;&#1080;&#1082;" TargetMode="External"/><Relationship Id="rId26" Type="http://schemas.openxmlformats.org/officeDocument/2006/relationships/hyperlink" Target="https://ru.wikipedia.org/wiki/%DD%EA%EB%E5%F0" TargetMode="External"/><Relationship Id="rId3" Type="http://schemas.openxmlformats.org/officeDocument/2006/relationships/image" Target="../media/image4.jpeg"/><Relationship Id="rId21" Type="http://schemas.openxmlformats.org/officeDocument/2006/relationships/hyperlink" Target="https://ru.wikipedia.org/wiki/&#1055;&#1083;&#1102;&#1096;&#1082;&#1072;" TargetMode="External"/><Relationship Id="rId7" Type="http://schemas.openxmlformats.org/officeDocument/2006/relationships/hyperlink" Target="http://i.allday2.com/1d/75/f7/1390944903_bread-1.jpg" TargetMode="External"/><Relationship Id="rId12" Type="http://schemas.openxmlformats.org/officeDocument/2006/relationships/hyperlink" Target="http://www.lenagold.ru/fon/clipart/v/vipch/vipech36.jpg" TargetMode="External"/><Relationship Id="rId17" Type="http://schemas.openxmlformats.org/officeDocument/2006/relationships/hyperlink" Target="http://i.doska.ru/images/2011-06-28/5994/UnQAH0Fg/agriculture-foodstuffs-confectionary-goods-0-1.800.jpg" TargetMode="External"/><Relationship Id="rId25" Type="http://schemas.openxmlformats.org/officeDocument/2006/relationships/hyperlink" Target="http://enc-dic.com/cook/Hvorost-1427.html" TargetMode="External"/><Relationship Id="rId2" Type="http://schemas.openxmlformats.org/officeDocument/2006/relationships/slide" Target="slide2.xml"/><Relationship Id="rId16" Type="http://schemas.openxmlformats.org/officeDocument/2006/relationships/hyperlink" Target="http://www.citypizza.ru/wp-content/uploads/2013/12/ekler.jpg" TargetMode="External"/><Relationship Id="rId20" Type="http://schemas.openxmlformats.org/officeDocument/2006/relationships/hyperlink" Target="https://ru.wikipedia.org/wiki/&#1050;&#1088;&#1091;&#1072;&#1089;&#1089;&#1072;&#1085;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slambio.com/wp-content/uploads/2010/06/allergiya.jpg" TargetMode="External"/><Relationship Id="rId11" Type="http://schemas.openxmlformats.org/officeDocument/2006/relationships/hyperlink" Target="http://www.lenagold.ru/fon/clipart/v/vipch/vipech18.jpg" TargetMode="External"/><Relationship Id="rId24" Type="http://schemas.openxmlformats.org/officeDocument/2006/relationships/hyperlink" Target="https://ru.wikipedia.org/wiki/&#1056;&#1086;&#1075;&#1072;&#1083;&#1080;&#1082;" TargetMode="External"/><Relationship Id="rId5" Type="http://schemas.openxmlformats.org/officeDocument/2006/relationships/hyperlink" Target="http://www.lenagold.ru/fon/eda/slad/slas63.jpg" TargetMode="External"/><Relationship Id="rId15" Type="http://schemas.openxmlformats.org/officeDocument/2006/relationships/hyperlink" Target="http://n1s1.hsmedia.ru/57/a5/d0/57a5d016b27a17c7f4ef0f236f4e532f/600x450_0_d6eaaea8389abd3214baddaf11646999@800x600_0x59f91261_19823719601381417814.jpeg" TargetMode="External"/><Relationship Id="rId23" Type="http://schemas.openxmlformats.org/officeDocument/2006/relationships/hyperlink" Target="https://ru.wikipedia.org/wiki/&#1055;&#1088;&#1103;&#1085;&#1080;&#1082;" TargetMode="External"/><Relationship Id="rId10" Type="http://schemas.openxmlformats.org/officeDocument/2006/relationships/hyperlink" Target="http://www.lenagold.ru/fon/clipart/v/vipch/vipech113.jpg" TargetMode="External"/><Relationship Id="rId19" Type="http://schemas.openxmlformats.org/officeDocument/2006/relationships/hyperlink" Target="https://ru.wikipedia.org/wiki/&#1050;&#1088;&#1077;&#1085;&#1076;&#1077;&#1083;&#1100;" TargetMode="External"/><Relationship Id="rId4" Type="http://schemas.openxmlformats.org/officeDocument/2006/relationships/hyperlink" Target="http://www.wiki.vladimir.i-edu.ru/images/8/81/Itn7.jpg" TargetMode="External"/><Relationship Id="rId9" Type="http://schemas.openxmlformats.org/officeDocument/2006/relationships/hyperlink" Target="http://www.lenagold.ru/fon/clipart/v/vipch/vipech07.jpg" TargetMode="External"/><Relationship Id="rId14" Type="http://schemas.openxmlformats.org/officeDocument/2006/relationships/hyperlink" Target="http://x3.cdn03.imgwykop.pl/c3201142/comment_ECxDSLtzuaY1N10hzYSbICstU7AeiylH,w400.jpg" TargetMode="External"/><Relationship Id="rId22" Type="http://schemas.openxmlformats.org/officeDocument/2006/relationships/hyperlink" Target="https://ru.wikipedia.org/wiki/&#1055;&#1086;&#1085;&#1095;&#1080;&#1082;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enagold.ru/fon/clipart/v/vipch/vipech18.jpg" TargetMode="External"/><Relationship Id="rId13" Type="http://schemas.openxmlformats.org/officeDocument/2006/relationships/hyperlink" Target="http://www.lenagold.ru/fon/clipart/v/vipch/vipech98.jpg" TargetMode="External"/><Relationship Id="rId18" Type="http://schemas.openxmlformats.org/officeDocument/2006/relationships/hyperlink" Target="http://enc-dic.com/cook/Hvorost-1427.html" TargetMode="External"/><Relationship Id="rId3" Type="http://schemas.openxmlformats.org/officeDocument/2006/relationships/hyperlink" Target="http://islambio.com/wp-content/uploads/2010/06/allergiya.jpg" TargetMode="External"/><Relationship Id="rId21" Type="http://schemas.openxmlformats.org/officeDocument/2006/relationships/hyperlink" Target="https://ru.wikipedia.org/wiki/&#1041;&#1091;&#1073;&#1083;&#1080;&#1082;" TargetMode="External"/><Relationship Id="rId7" Type="http://schemas.openxmlformats.org/officeDocument/2006/relationships/hyperlink" Target="http://www.lenagold.ru/fon/clipart/v/vipch/vipech113.jpg" TargetMode="External"/><Relationship Id="rId12" Type="http://schemas.openxmlformats.org/officeDocument/2006/relationships/hyperlink" Target="http://www.lenagold.ru/fon/clipart/v/vipch/vipech36.jpg" TargetMode="External"/><Relationship Id="rId17" Type="http://schemas.openxmlformats.org/officeDocument/2006/relationships/hyperlink" Target="https://ru.wikipedia.org/wiki/&#1055;&#1086;&#1085;&#1095;&#1080;&#1082;" TargetMode="External"/><Relationship Id="rId25" Type="http://schemas.openxmlformats.org/officeDocument/2006/relationships/image" Target="../media/image4.jpeg"/><Relationship Id="rId2" Type="http://schemas.openxmlformats.org/officeDocument/2006/relationships/hyperlink" Target="http://www.lenagold.ru/fon/eda/slad/slas63.jpg" TargetMode="External"/><Relationship Id="rId16" Type="http://schemas.openxmlformats.org/officeDocument/2006/relationships/hyperlink" Target="https://ru.wikipedia.org/wiki/&#1055;&#1088;&#1103;&#1085;&#1080;&#1082;" TargetMode="External"/><Relationship Id="rId20" Type="http://schemas.openxmlformats.org/officeDocument/2006/relationships/hyperlink" Target="https://ru.wikipedia.org/wiki/&#1056;&#1086;&#1075;&#1072;&#1083;&#1080;&#1082;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enagold.ru/fon/clipart/v/vipch/vipech07.jpg" TargetMode="External"/><Relationship Id="rId11" Type="http://schemas.openxmlformats.org/officeDocument/2006/relationships/hyperlink" Target="http://n1s1.hsmedia.ru/57/a5/d0/57a5d016b27a17c7f4ef0f236f4e532f/600x450_0_d6eaaea8389abd3214baddaf11646999@800x600_0x59f91261_19823719601381417814.jpeg" TargetMode="External"/><Relationship Id="rId24" Type="http://schemas.openxmlformats.org/officeDocument/2006/relationships/slide" Target="slide2.xml"/><Relationship Id="rId5" Type="http://schemas.openxmlformats.org/officeDocument/2006/relationships/hyperlink" Target="http://www.citypizza.ru/wp-content/uploads/2013/12/ekler.jpg" TargetMode="External"/><Relationship Id="rId15" Type="http://schemas.openxmlformats.org/officeDocument/2006/relationships/hyperlink" Target="https://ru.wikipedia.org/wiki/%DD%EA%EB%E5%F0" TargetMode="External"/><Relationship Id="rId23" Type="http://schemas.openxmlformats.org/officeDocument/2006/relationships/hyperlink" Target="https://ru.wikipedia.org/wiki/&#1050;&#1088;&#1077;&#1085;&#1076;&#1077;&#1083;&#1100;" TargetMode="External"/><Relationship Id="rId10" Type="http://schemas.openxmlformats.org/officeDocument/2006/relationships/hyperlink" Target="http://x3.cdn03.imgwykop.pl/c3201142/comment_ECxDSLtzuaY1N10hzYSbICstU7AeiylH,w400.jpg" TargetMode="External"/><Relationship Id="rId19" Type="http://schemas.openxmlformats.org/officeDocument/2006/relationships/hyperlink" Target="https://ru.wikipedia.org/wiki/&#1055;&#1083;&#1102;&#1096;&#1082;&#1072;" TargetMode="External"/><Relationship Id="rId4" Type="http://schemas.openxmlformats.org/officeDocument/2006/relationships/hyperlink" Target="http://i.allday2.com/1d/75/f7/1390944903_bread-1.jpg" TargetMode="External"/><Relationship Id="rId9" Type="http://schemas.openxmlformats.org/officeDocument/2006/relationships/hyperlink" Target="http://www.lenagold.ru/fon/clipart/v/vipch/vipech38.jpg" TargetMode="External"/><Relationship Id="rId14" Type="http://schemas.openxmlformats.org/officeDocument/2006/relationships/hyperlink" Target="http://i.doska.ru/images/2011-06-28/5994/UnQAH0Fg/agriculture-foodstuffs-confectionary-goods-0-1.800.jpg" TargetMode="External"/><Relationship Id="rId22" Type="http://schemas.openxmlformats.org/officeDocument/2006/relationships/hyperlink" Target="https://ru.wikipedia.org/wiki/&#1050;&#1088;&#1091;&#1072;&#1089;&#1089;&#1072;&#1085;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85900" y="1524000"/>
            <a:ext cx="6172200" cy="12192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yrillicOld" pitchFamily="2" charset="0"/>
              </a:rPr>
              <a:t>Выпечка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0" y="457200"/>
            <a:ext cx="61493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Интерактивный кроссворд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7400" y="2895600"/>
            <a:ext cx="50097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yrillicOld" pitchFamily="2" charset="0"/>
              </a:rPr>
              <a:t>(кулинарный словарь)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yrillicOld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05400" y="4114800"/>
            <a:ext cx="30248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Предмет: технология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Класс: 7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93588" y="6019800"/>
            <a:ext cx="4556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Ларькова Галина Владимировна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Documents and Settings\Галина\Рабочий стол\словарь по выпечке\allergiya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3886200"/>
            <a:ext cx="2838108" cy="184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304800" y="1066800"/>
          <a:ext cx="85344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Управляющая кнопка: сведения 9">
            <a:hlinkClick r:id="rId6" action="ppaction://hlinksldjump" highlightClick="1"/>
          </p:cNvPr>
          <p:cNvSpPr/>
          <p:nvPr/>
        </p:nvSpPr>
        <p:spPr>
          <a:xfrm>
            <a:off x="533400" y="457200"/>
            <a:ext cx="468000" cy="468000"/>
          </a:xfrm>
          <a:prstGeom prst="actionButtonInformation">
            <a:avLst/>
          </a:prstGeom>
          <a:solidFill>
            <a:srgbClr val="FFFFCC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5FDB9"/>
              </a:solidFill>
            </a:endParaRPr>
          </a:p>
        </p:txBody>
      </p:sp>
      <p:sp>
        <p:nvSpPr>
          <p:cNvPr id="11" name="Управляющая кнопка: домой 10">
            <a:hlinkClick r:id="" action="ppaction://hlinkshowjump?jump=endshow" highlightClick="1"/>
          </p:cNvPr>
          <p:cNvSpPr/>
          <p:nvPr/>
        </p:nvSpPr>
        <p:spPr>
          <a:xfrm>
            <a:off x="8153400" y="457200"/>
            <a:ext cx="468000" cy="468000"/>
          </a:xfrm>
          <a:prstGeom prst="actionButtonHome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>
            <a:hlinkClick r:id="rId7" action="ppaction://hlinksldjump"/>
          </p:cNvPr>
          <p:cNvSpPr/>
          <p:nvPr/>
        </p:nvSpPr>
        <p:spPr>
          <a:xfrm>
            <a:off x="990600" y="4191000"/>
            <a:ext cx="2438400" cy="1371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8" action="ppaction://hlinksldjump"/>
          </p:cNvPr>
          <p:cNvSpPr/>
          <p:nvPr/>
        </p:nvSpPr>
        <p:spPr>
          <a:xfrm>
            <a:off x="5867400" y="4267200"/>
            <a:ext cx="2286000" cy="12954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Documents and Settings\Галина\Рабочий стол\словарь по выпечке\1390944903_bread-1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24" t="2268" r="3024" b="3024"/>
          <a:stretch>
            <a:fillRect/>
          </a:stretch>
        </p:blipFill>
        <p:spPr bwMode="auto">
          <a:xfrm>
            <a:off x="3352800" y="2438401"/>
            <a:ext cx="2570130" cy="25908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457200"/>
            <a:ext cx="838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Правила работы по изучению нового материала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5800" y="1905000"/>
            <a:ext cx="7772400" cy="4191000"/>
          </a:xfrm>
          <a:prstGeom prst="roundRect">
            <a:avLst/>
          </a:prstGeom>
          <a:solidFill>
            <a:schemeClr val="lt1">
              <a:alpha val="2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1. При клике на каждую из картинок появляется текст  с описанием блюда.</a:t>
            </a:r>
          </a:p>
          <a:p>
            <a:pPr algn="just">
              <a:spcAft>
                <a:spcPts val="600"/>
              </a:spcAft>
            </a:pP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2. При повторном клике на картинку текст исчезает. </a:t>
            </a:r>
          </a:p>
          <a:p>
            <a:pPr algn="just">
              <a:spcAft>
                <a:spcPts val="600"/>
              </a:spcAft>
            </a:pP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3. После изучения информации на слайде – переход по управляющей кнопке на маршрутный слайд.</a:t>
            </a:r>
          </a:p>
          <a:p>
            <a:pPr algn="ctr"/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algn="ctr"/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</p:txBody>
      </p:sp>
      <p:sp>
        <p:nvSpPr>
          <p:cNvPr id="8" name="Стрелка вправо">
            <a:hlinkClick r:id="rId2" action="ppaction://hlinksldjump"/>
          </p:cNvPr>
          <p:cNvSpPr/>
          <p:nvPr/>
        </p:nvSpPr>
        <p:spPr>
          <a:xfrm>
            <a:off x="8153400" y="6096000"/>
            <a:ext cx="609600" cy="381000"/>
          </a:xfrm>
          <a:prstGeom prst="rightArrow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26202" y="381000"/>
            <a:ext cx="48915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Кулинарный словарь</a:t>
            </a:r>
          </a:p>
        </p:txBody>
      </p:sp>
      <p:pic>
        <p:nvPicPr>
          <p:cNvPr id="3076" name="эклер" descr="C:\Documents and Settings\Галина\Рабочий стол\словарь по выпечке\ekler1сооб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5105400"/>
            <a:ext cx="1447119" cy="1032339"/>
          </a:xfrm>
          <a:prstGeom prst="rect">
            <a:avLst/>
          </a:prstGeom>
          <a:noFill/>
        </p:spPr>
      </p:pic>
      <p:pic>
        <p:nvPicPr>
          <p:cNvPr id="3077" name="крендель" descr="C:\Documents and Settings\Галина\Рабочий стол\словарь по выпечке\vipech07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62824" y="3810000"/>
            <a:ext cx="1378206" cy="1241821"/>
          </a:xfrm>
          <a:prstGeom prst="rect">
            <a:avLst/>
          </a:prstGeom>
          <a:noFill/>
        </p:spPr>
      </p:pic>
      <p:pic>
        <p:nvPicPr>
          <p:cNvPr id="3078" name="круассан" descr="C:\Documents and Settings\Галина\Рабочий стол\словарь по выпечке\0_8cc9b_c1c2dfc1_ori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638800" y="5536549"/>
            <a:ext cx="1496261" cy="940451"/>
          </a:xfrm>
          <a:prstGeom prst="rect">
            <a:avLst/>
          </a:prstGeom>
          <a:noFill/>
        </p:spPr>
      </p:pic>
      <p:pic>
        <p:nvPicPr>
          <p:cNvPr id="3079" name="плюшка" descr="C:\Documents and Settings\Галина\Рабочий стол\словарь по выпечке\плюшка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61960" y="3810000"/>
            <a:ext cx="1177290" cy="1246542"/>
          </a:xfrm>
          <a:prstGeom prst="rect">
            <a:avLst/>
          </a:prstGeom>
          <a:noFill/>
        </p:spPr>
      </p:pic>
      <p:pic>
        <p:nvPicPr>
          <p:cNvPr id="3080" name="бублик" descr="C:\Documents and Settings\Галина\Рабочий стол\словарь по выпечке\бублик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62824" y="2362200"/>
            <a:ext cx="1380066" cy="1242060"/>
          </a:xfrm>
          <a:prstGeom prst="rect">
            <a:avLst/>
          </a:prstGeom>
          <a:noFill/>
        </p:spPr>
      </p:pic>
      <p:pic>
        <p:nvPicPr>
          <p:cNvPr id="3081" name="рогалик" descr="C:\Documents and Settings\Галина\Рабочий стол\словарь по выпечке\загруженное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1" y="5257800"/>
            <a:ext cx="1524000" cy="1524000"/>
          </a:xfrm>
          <a:prstGeom prst="rect">
            <a:avLst/>
          </a:prstGeom>
          <a:noFill/>
        </p:spPr>
      </p:pic>
      <p:pic>
        <p:nvPicPr>
          <p:cNvPr id="3083" name="хворост" descr="C:\Documents and Settings\Галина\Рабочий стол\словарь по выпечке\хв.jpe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5156596"/>
            <a:ext cx="1600200" cy="1067991"/>
          </a:xfrm>
          <a:prstGeom prst="rect">
            <a:avLst/>
          </a:prstGeom>
          <a:noFill/>
        </p:spPr>
      </p:pic>
      <p:pic>
        <p:nvPicPr>
          <p:cNvPr id="3084" name="пончик" descr="C:\Documents and Settings\Галина\Рабочий стол\словарь по выпечке\пончик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6" y="2438400"/>
            <a:ext cx="1143000" cy="1210236"/>
          </a:xfrm>
          <a:prstGeom prst="rect">
            <a:avLst/>
          </a:prstGeom>
          <a:noFill/>
        </p:spPr>
      </p:pic>
      <p:pic>
        <p:nvPicPr>
          <p:cNvPr id="14" name="пряник" descr="http://www.lenagold.ru/fon/clipart/v/vipch/vipech98.jpg"/>
          <p:cNvPicPr/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3800" y="5467350"/>
            <a:ext cx="18288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текст эклер"/>
          <p:cNvSpPr/>
          <p:nvPr/>
        </p:nvSpPr>
        <p:spPr>
          <a:xfrm>
            <a:off x="1828800" y="1295400"/>
            <a:ext cx="54864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Экле́р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 —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французский десерт в виде продолговатого пирожка из заварного теста с кремом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текст пряник"/>
          <p:cNvSpPr/>
          <p:nvPr/>
        </p:nvSpPr>
        <p:spPr>
          <a:xfrm>
            <a:off x="1828800" y="1219200"/>
            <a:ext cx="56388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Пря́ник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—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мучное кондитерское изделие, выпекаемое из специального пряничного теста с добавлением мёда, орехов, цукатов, изюма, повидла.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Это слегка выпуклая в середине пластина прямоугольной, круглой или овальной формы, на верхней части выполнены надпись или несложный рисунок, часто сверху нанесён слой кондитерской сахарной глазури 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текст пончик"/>
          <p:cNvSpPr/>
          <p:nvPr/>
        </p:nvSpPr>
        <p:spPr>
          <a:xfrm>
            <a:off x="2209800" y="1676400"/>
            <a:ext cx="472440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По́нчик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—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круглый,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жареный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 масле, обычно сладкий пирожок с дыркой посередине или без неё.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 пончике может быть начинка: варенье, повидло, джем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085" name="текст хворост"/>
          <p:cNvSpPr>
            <a:spLocks noChangeArrowheads="1"/>
          </p:cNvSpPr>
          <p:nvPr/>
        </p:nvSpPr>
        <p:spPr bwMode="auto">
          <a:xfrm>
            <a:off x="2057400" y="1676400"/>
            <a:ext cx="5029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Tahoma" pitchFamily="34" charset="0"/>
              </a:rPr>
              <a:t>Хв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о́рост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—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Tahoma" pitchFamily="34" charset="0"/>
              </a:rPr>
              <a:t>рассыпчатое печенье из тонких полосок пресного сдобного теста, обжариваемых во фритюре и посыпанных сахарной пудрой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19" name="текст плюшка"/>
          <p:cNvSpPr/>
          <p:nvPr/>
        </p:nvSpPr>
        <p:spPr>
          <a:xfrm>
            <a:off x="2209800" y="1752600"/>
            <a:ext cx="47244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Плю́шка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 —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сладкая сдобная булочка, скрученная бантиком или «улиткой». 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качестве начинки используется сахар, сверху часто посыпается корицей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086" name="тескт рогалик"/>
          <p:cNvSpPr>
            <a:spLocks noChangeArrowheads="1"/>
          </p:cNvSpPr>
          <p:nvPr/>
        </p:nvSpPr>
        <p:spPr bwMode="auto">
          <a:xfrm>
            <a:off x="1866900" y="1676400"/>
            <a:ext cx="54102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Рога́лик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—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кулинарное изделие из теста в форме полумесяца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(рога).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Обычно выпекаются сладкими или солёными, могут содержать различные начинки: творог,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джем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, мак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21" name="текст бублик"/>
          <p:cNvSpPr/>
          <p:nvPr/>
        </p:nvSpPr>
        <p:spPr>
          <a:xfrm>
            <a:off x="1866900" y="1447800"/>
            <a:ext cx="54102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Бу́блик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 —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хлебное кольцо из пшеничного теста, сваренное в воде (или обработанное горячим паром), а потом запечённое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текст круассан"/>
          <p:cNvSpPr/>
          <p:nvPr/>
        </p:nvSpPr>
        <p:spPr>
          <a:xfrm>
            <a:off x="1828800" y="1524000"/>
            <a:ext cx="54864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Круасса́н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—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кондитерское изделие из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слоёного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теста с разнообразной начинкой, имеющее форму полумесяца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текст крендель"/>
          <p:cNvSpPr/>
          <p:nvPr/>
        </p:nvSpPr>
        <p:spPr>
          <a:xfrm>
            <a:off x="2324100" y="1600200"/>
            <a:ext cx="46101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Кре́ндель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 —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х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лебобулочное изделие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из сдобного теста с перевивкой в середине, напоминающее по форме восьмёрку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5" name="Стрелка вправо">
            <a:hlinkClick r:id="rId12" action="ppaction://hlinksldjump"/>
          </p:cNvPr>
          <p:cNvSpPr/>
          <p:nvPr/>
        </p:nvSpPr>
        <p:spPr>
          <a:xfrm flipH="1">
            <a:off x="8153400" y="6096000"/>
            <a:ext cx="609600" cy="381000"/>
          </a:xfrm>
          <a:prstGeom prst="rightArrow">
            <a:avLst/>
          </a:prstGeom>
          <a:blipFill>
            <a:blip r:embed="rId13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0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0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6" grpId="0"/>
      <p:bldP spid="16" grpId="1"/>
      <p:bldP spid="17" grpId="0"/>
      <p:bldP spid="17" grpId="1"/>
      <p:bldP spid="3085" grpId="0"/>
      <p:bldP spid="3085" grpId="1"/>
      <p:bldP spid="19" grpId="1"/>
      <p:bldP spid="19" grpId="2"/>
      <p:bldP spid="3086" grpId="0"/>
      <p:bldP spid="3086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457200"/>
            <a:ext cx="838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Правила разгадывания кроссворда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14400" y="1447800"/>
            <a:ext cx="7239000" cy="4191000"/>
          </a:xfrm>
          <a:prstGeom prst="roundRect">
            <a:avLst/>
          </a:prstGeom>
          <a:solidFill>
            <a:schemeClr val="lt1">
              <a:alpha val="2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57188" indent="-357188" algn="just">
              <a:spcAft>
                <a:spcPts val="600"/>
              </a:spcAft>
            </a:pP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1. Нажми на цифру, обозначающую номер задания.</a:t>
            </a:r>
          </a:p>
          <a:p>
            <a:pPr marL="357188" indent="-357188" algn="just">
              <a:spcAft>
                <a:spcPts val="600"/>
              </a:spcAft>
            </a:pP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2. Прочитай задание и отгадай слово.</a:t>
            </a:r>
          </a:p>
          <a:p>
            <a:pPr marL="357188" indent="-357188" algn="just">
              <a:spcAft>
                <a:spcPts val="600"/>
              </a:spcAft>
            </a:pP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3. Проверь ответ, нажав на текст задания.</a:t>
            </a:r>
          </a:p>
          <a:p>
            <a:pPr marL="357188" indent="-357188" algn="just">
              <a:spcAft>
                <a:spcPts val="600"/>
              </a:spcAft>
            </a:pP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4. Перейди к следующему заданию. </a:t>
            </a:r>
          </a:p>
          <a:p>
            <a:pPr marL="357188" indent="-357188">
              <a:spcAft>
                <a:spcPts val="600"/>
              </a:spcAft>
              <a:tabLst>
                <a:tab pos="357188" algn="l"/>
              </a:tabLst>
            </a:pP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5. Когда кроссворд будет отгадан, вас ждёт сюрприз.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</p:txBody>
      </p:sp>
      <p:sp>
        <p:nvSpPr>
          <p:cNvPr id="8" name="Стрелка вправо">
            <a:hlinkClick r:id="rId2" action="ppaction://hlinksldjump"/>
          </p:cNvPr>
          <p:cNvSpPr/>
          <p:nvPr/>
        </p:nvSpPr>
        <p:spPr>
          <a:xfrm>
            <a:off x="8153400" y="6096000"/>
            <a:ext cx="609600" cy="381000"/>
          </a:xfrm>
          <a:prstGeom prst="rightArrow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Т"/>
          <p:cNvSpPr/>
          <p:nvPr/>
        </p:nvSpPr>
        <p:spPr>
          <a:xfrm>
            <a:off x="5410936" y="5998825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О"/>
          <p:cNvSpPr/>
          <p:nvPr/>
        </p:nvSpPr>
        <p:spPr>
          <a:xfrm>
            <a:off x="5400888" y="5175635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Р"/>
          <p:cNvSpPr/>
          <p:nvPr/>
        </p:nvSpPr>
        <p:spPr>
          <a:xfrm>
            <a:off x="5402312" y="4765254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1" name="О"/>
          <p:cNvSpPr/>
          <p:nvPr/>
        </p:nvSpPr>
        <p:spPr>
          <a:xfrm>
            <a:off x="5402312" y="4353556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В"/>
          <p:cNvSpPr/>
          <p:nvPr/>
        </p:nvSpPr>
        <p:spPr>
          <a:xfrm>
            <a:off x="5397288" y="3946080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Х"/>
          <p:cNvSpPr/>
          <p:nvPr/>
        </p:nvSpPr>
        <p:spPr>
          <a:xfrm>
            <a:off x="5392264" y="3533981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7" name="Н"/>
          <p:cNvSpPr/>
          <p:nvPr/>
        </p:nvSpPr>
        <p:spPr>
          <a:xfrm>
            <a:off x="6696132" y="5583210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6" name="А"/>
          <p:cNvSpPr/>
          <p:nvPr/>
        </p:nvSpPr>
        <p:spPr>
          <a:xfrm>
            <a:off x="6267094" y="5583210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С"/>
          <p:cNvSpPr/>
          <p:nvPr/>
        </p:nvSpPr>
        <p:spPr>
          <a:xfrm>
            <a:off x="5836048" y="5583210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С"/>
          <p:cNvSpPr/>
          <p:nvPr/>
        </p:nvSpPr>
        <p:spPr>
          <a:xfrm>
            <a:off x="5404813" y="5590034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А"/>
          <p:cNvSpPr/>
          <p:nvPr/>
        </p:nvSpPr>
        <p:spPr>
          <a:xfrm>
            <a:off x="4978370" y="5590034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2" name="У"/>
          <p:cNvSpPr/>
          <p:nvPr/>
        </p:nvSpPr>
        <p:spPr>
          <a:xfrm>
            <a:off x="4553959" y="5583210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К"/>
          <p:cNvSpPr/>
          <p:nvPr/>
        </p:nvSpPr>
        <p:spPr>
          <a:xfrm>
            <a:off x="3685252" y="5583210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Р"/>
          <p:cNvSpPr/>
          <p:nvPr/>
        </p:nvSpPr>
        <p:spPr>
          <a:xfrm>
            <a:off x="4118098" y="5583210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Е"/>
          <p:cNvSpPr/>
          <p:nvPr/>
        </p:nvSpPr>
        <p:spPr>
          <a:xfrm>
            <a:off x="4118098" y="5172620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Л"/>
          <p:cNvSpPr/>
          <p:nvPr/>
        </p:nvSpPr>
        <p:spPr>
          <a:xfrm>
            <a:off x="4118098" y="4762030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Э"/>
          <p:cNvSpPr/>
          <p:nvPr/>
        </p:nvSpPr>
        <p:spPr>
          <a:xfrm>
            <a:off x="4118098" y="3947673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6" name="К"/>
          <p:cNvSpPr/>
          <p:nvPr/>
        </p:nvSpPr>
        <p:spPr>
          <a:xfrm>
            <a:off x="2844656" y="5172620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7" name="И"/>
          <p:cNvSpPr/>
          <p:nvPr/>
        </p:nvSpPr>
        <p:spPr>
          <a:xfrm>
            <a:off x="2412511" y="5172620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4" name="Ч"/>
          <p:cNvSpPr/>
          <p:nvPr/>
        </p:nvSpPr>
        <p:spPr>
          <a:xfrm>
            <a:off x="1977936" y="5177644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О"/>
          <p:cNvSpPr/>
          <p:nvPr/>
        </p:nvSpPr>
        <p:spPr>
          <a:xfrm>
            <a:off x="1118492" y="5180084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"/>
          <p:cNvSpPr/>
          <p:nvPr/>
        </p:nvSpPr>
        <p:spPr>
          <a:xfrm>
            <a:off x="685800" y="5180084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К"/>
          <p:cNvSpPr/>
          <p:nvPr/>
        </p:nvSpPr>
        <p:spPr>
          <a:xfrm>
            <a:off x="1543874" y="6002634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И"/>
          <p:cNvSpPr/>
          <p:nvPr/>
        </p:nvSpPr>
        <p:spPr>
          <a:xfrm>
            <a:off x="1543874" y="5592043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"/>
          <p:cNvSpPr/>
          <p:nvPr/>
        </p:nvSpPr>
        <p:spPr>
          <a:xfrm>
            <a:off x="1548898" y="5180084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Я"/>
          <p:cNvSpPr/>
          <p:nvPr/>
        </p:nvSpPr>
        <p:spPr>
          <a:xfrm>
            <a:off x="1545243" y="4768854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П"/>
          <p:cNvSpPr/>
          <p:nvPr/>
        </p:nvSpPr>
        <p:spPr>
          <a:xfrm>
            <a:off x="1547683" y="3943864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К"/>
          <p:cNvSpPr/>
          <p:nvPr/>
        </p:nvSpPr>
        <p:spPr>
          <a:xfrm>
            <a:off x="4118098" y="4358264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И"/>
          <p:cNvSpPr/>
          <p:nvPr/>
        </p:nvSpPr>
        <p:spPr>
          <a:xfrm>
            <a:off x="3689061" y="4354455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А"/>
          <p:cNvSpPr/>
          <p:nvPr/>
        </p:nvSpPr>
        <p:spPr>
          <a:xfrm>
            <a:off x="2831896" y="4354455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Г"/>
          <p:cNvSpPr/>
          <p:nvPr/>
        </p:nvSpPr>
        <p:spPr>
          <a:xfrm>
            <a:off x="2407883" y="4354455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О"/>
          <p:cNvSpPr/>
          <p:nvPr/>
        </p:nvSpPr>
        <p:spPr>
          <a:xfrm>
            <a:off x="1981511" y="4354455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Р"/>
          <p:cNvSpPr/>
          <p:nvPr/>
        </p:nvSpPr>
        <p:spPr>
          <a:xfrm>
            <a:off x="1545883" y="4354455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5" name="Ь"/>
          <p:cNvSpPr/>
          <p:nvPr/>
        </p:nvSpPr>
        <p:spPr>
          <a:xfrm>
            <a:off x="3260023" y="4770278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Л"/>
          <p:cNvSpPr/>
          <p:nvPr/>
        </p:nvSpPr>
        <p:spPr>
          <a:xfrm>
            <a:off x="3260023" y="4358264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8" name="Е"/>
          <p:cNvSpPr/>
          <p:nvPr/>
        </p:nvSpPr>
        <p:spPr>
          <a:xfrm>
            <a:off x="3249975" y="3944073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9" name="Д"/>
          <p:cNvSpPr/>
          <p:nvPr/>
        </p:nvSpPr>
        <p:spPr>
          <a:xfrm>
            <a:off x="3249975" y="3533483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0" name="Н"/>
          <p:cNvSpPr/>
          <p:nvPr/>
        </p:nvSpPr>
        <p:spPr>
          <a:xfrm>
            <a:off x="3249975" y="3117869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1" name="Е"/>
          <p:cNvSpPr/>
          <p:nvPr/>
        </p:nvSpPr>
        <p:spPr>
          <a:xfrm>
            <a:off x="3249975" y="2711379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3" name="Р"/>
          <p:cNvSpPr/>
          <p:nvPr/>
        </p:nvSpPr>
        <p:spPr>
          <a:xfrm>
            <a:off x="3249975" y="2305412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4" name="А"/>
          <p:cNvSpPr/>
          <p:nvPr/>
        </p:nvSpPr>
        <p:spPr>
          <a:xfrm>
            <a:off x="3679013" y="1888689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2" name="К"/>
          <p:cNvSpPr/>
          <p:nvPr/>
        </p:nvSpPr>
        <p:spPr>
          <a:xfrm>
            <a:off x="3249975" y="1893713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5" name="Ш"/>
          <p:cNvSpPr/>
          <p:nvPr/>
        </p:nvSpPr>
        <p:spPr>
          <a:xfrm>
            <a:off x="2820938" y="1888689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6" name="Ю"/>
          <p:cNvSpPr/>
          <p:nvPr/>
        </p:nvSpPr>
        <p:spPr>
          <a:xfrm>
            <a:off x="2391901" y="1888689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8" name="П"/>
          <p:cNvSpPr/>
          <p:nvPr/>
        </p:nvSpPr>
        <p:spPr>
          <a:xfrm>
            <a:off x="1530007" y="1888689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0" name="К"/>
          <p:cNvSpPr/>
          <p:nvPr/>
        </p:nvSpPr>
        <p:spPr>
          <a:xfrm>
            <a:off x="1961251" y="2712487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9" name="И"/>
          <p:cNvSpPr/>
          <p:nvPr/>
        </p:nvSpPr>
        <p:spPr>
          <a:xfrm>
            <a:off x="1961251" y="2300802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" name="Л"/>
          <p:cNvSpPr/>
          <p:nvPr/>
        </p:nvSpPr>
        <p:spPr>
          <a:xfrm>
            <a:off x="1961251" y="1888689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1" name="Б"/>
          <p:cNvSpPr/>
          <p:nvPr/>
        </p:nvSpPr>
        <p:spPr>
          <a:xfrm>
            <a:off x="1966275" y="1478622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2" name="У"/>
          <p:cNvSpPr/>
          <p:nvPr/>
        </p:nvSpPr>
        <p:spPr>
          <a:xfrm>
            <a:off x="1966275" y="1072194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3" name="Б"/>
          <p:cNvSpPr/>
          <p:nvPr/>
        </p:nvSpPr>
        <p:spPr>
          <a:xfrm>
            <a:off x="1961251" y="655071"/>
            <a:ext cx="432415" cy="413823"/>
          </a:xfrm>
          <a:prstGeom prst="round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4" name="1"/>
          <p:cNvSpPr txBox="1"/>
          <p:nvPr/>
        </p:nvSpPr>
        <p:spPr>
          <a:xfrm>
            <a:off x="2028128" y="23878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5" name="2"/>
          <p:cNvSpPr txBox="1"/>
          <p:nvPr/>
        </p:nvSpPr>
        <p:spPr>
          <a:xfrm>
            <a:off x="1219200" y="18288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6" name="3"/>
          <p:cNvSpPr txBox="1"/>
          <p:nvPr/>
        </p:nvSpPr>
        <p:spPr>
          <a:xfrm>
            <a:off x="3276600" y="14478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3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7" name="4"/>
          <p:cNvSpPr txBox="1"/>
          <p:nvPr/>
        </p:nvSpPr>
        <p:spPr>
          <a:xfrm>
            <a:off x="1200152" y="4267200"/>
            <a:ext cx="367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4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8" name="5"/>
          <p:cNvSpPr txBox="1"/>
          <p:nvPr/>
        </p:nvSpPr>
        <p:spPr>
          <a:xfrm>
            <a:off x="1585912" y="347662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5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9" name="6"/>
          <p:cNvSpPr txBox="1"/>
          <p:nvPr/>
        </p:nvSpPr>
        <p:spPr>
          <a:xfrm>
            <a:off x="338136" y="51054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6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0" name="7"/>
          <p:cNvSpPr txBox="1"/>
          <p:nvPr/>
        </p:nvSpPr>
        <p:spPr>
          <a:xfrm>
            <a:off x="4129088" y="345757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7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1" name="8"/>
          <p:cNvSpPr txBox="1"/>
          <p:nvPr/>
        </p:nvSpPr>
        <p:spPr>
          <a:xfrm>
            <a:off x="3352800" y="54864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8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2" name="9"/>
          <p:cNvSpPr txBox="1"/>
          <p:nvPr/>
        </p:nvSpPr>
        <p:spPr>
          <a:xfrm>
            <a:off x="5410200" y="308388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9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grpSp>
        <p:nvGrpSpPr>
          <p:cNvPr id="69" name="Группа БУБЛИК"/>
          <p:cNvGrpSpPr/>
          <p:nvPr/>
        </p:nvGrpSpPr>
        <p:grpSpPr>
          <a:xfrm>
            <a:off x="4419600" y="1219200"/>
            <a:ext cx="4191000" cy="1905000"/>
            <a:chOff x="4419600" y="1219200"/>
            <a:chExt cx="4191000" cy="1905000"/>
          </a:xfrm>
          <a:solidFill>
            <a:srgbClr val="FFFFCC">
              <a:alpha val="15000"/>
            </a:srgbClr>
          </a:solidFill>
        </p:grpSpPr>
        <p:sp>
          <p:nvSpPr>
            <p:cNvPr id="63" name="Скругленный прямоугольник 62"/>
            <p:cNvSpPr/>
            <p:nvPr/>
          </p:nvSpPr>
          <p:spPr>
            <a:xfrm>
              <a:off x="4419600" y="1219200"/>
              <a:ext cx="4191000" cy="1905000"/>
            </a:xfrm>
            <a:prstGeom prst="roundRect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1. </a:t>
              </a:r>
              <a:endParaRPr lang="ru-RU" dirty="0"/>
            </a:p>
          </p:txBody>
        </p:sp>
        <p:sp>
          <p:nvSpPr>
            <p:cNvPr id="64" name="текст бублик"/>
            <p:cNvSpPr txBox="1"/>
            <p:nvPr/>
          </p:nvSpPr>
          <p:spPr>
            <a:xfrm>
              <a:off x="4724400" y="1752600"/>
              <a:ext cx="3657600" cy="95410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1. Хлебное кольцо из пшеничного теста</a:t>
              </a:r>
              <a:endParaRPr lang="ru-RU" sz="2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65" name="Узнай блюдо"/>
          <p:cNvSpPr txBox="1"/>
          <p:nvPr/>
        </p:nvSpPr>
        <p:spPr>
          <a:xfrm>
            <a:off x="2803760" y="344269"/>
            <a:ext cx="35364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Узнайте блюдо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34818" name="бублик" descr="C:\Documents and Settings\Галина\Рабочий стол\словарь по выпечке\бублик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381000"/>
            <a:ext cx="990600" cy="891540"/>
          </a:xfrm>
          <a:prstGeom prst="rect">
            <a:avLst/>
          </a:prstGeom>
          <a:noFill/>
        </p:spPr>
      </p:pic>
      <p:sp>
        <p:nvSpPr>
          <p:cNvPr id="67" name="Стрелка вправо">
            <a:hlinkClick r:id="rId5" action="ppaction://hlinksldjump"/>
          </p:cNvPr>
          <p:cNvSpPr/>
          <p:nvPr/>
        </p:nvSpPr>
        <p:spPr>
          <a:xfrm>
            <a:off x="8153400" y="6096000"/>
            <a:ext cx="609600" cy="381000"/>
          </a:xfrm>
          <a:prstGeom prst="rightArrow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70" name="Группа ПЛЮШКА"/>
          <p:cNvGrpSpPr/>
          <p:nvPr/>
        </p:nvGrpSpPr>
        <p:grpSpPr>
          <a:xfrm>
            <a:off x="4419600" y="1219200"/>
            <a:ext cx="4191000" cy="1905000"/>
            <a:chOff x="4419600" y="1219200"/>
            <a:chExt cx="4191000" cy="1905000"/>
          </a:xfrm>
          <a:solidFill>
            <a:srgbClr val="FFFFCC">
              <a:alpha val="15000"/>
            </a:srgbClr>
          </a:solidFill>
        </p:grpSpPr>
        <p:sp>
          <p:nvSpPr>
            <p:cNvPr id="71" name="Скругленный прямоугольник 70"/>
            <p:cNvSpPr/>
            <p:nvPr/>
          </p:nvSpPr>
          <p:spPr>
            <a:xfrm>
              <a:off x="4419600" y="1219200"/>
              <a:ext cx="4191000" cy="1905000"/>
            </a:xfrm>
            <a:prstGeom prst="roundRect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1. </a:t>
              </a:r>
              <a:endParaRPr lang="ru-RU" dirty="0"/>
            </a:p>
          </p:txBody>
        </p:sp>
        <p:sp>
          <p:nvSpPr>
            <p:cNvPr id="72" name="текст плюка"/>
            <p:cNvSpPr txBox="1"/>
            <p:nvPr/>
          </p:nvSpPr>
          <p:spPr>
            <a:xfrm>
              <a:off x="4419600" y="1462088"/>
              <a:ext cx="4191000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2. Сладкая сдобная булочка, скрученная бантиком или «улиткой»</a:t>
              </a:r>
              <a:endParaRPr lang="ru-RU" sz="2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pic>
        <p:nvPicPr>
          <p:cNvPr id="1026" name="плюшка" descr="C:\Documents and Settings\Галина\Рабочий стол\словарь по выпечке\плюшка2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1371600"/>
            <a:ext cx="863600" cy="914400"/>
          </a:xfrm>
          <a:prstGeom prst="rect">
            <a:avLst/>
          </a:prstGeom>
          <a:noFill/>
        </p:spPr>
      </p:pic>
      <p:grpSp>
        <p:nvGrpSpPr>
          <p:cNvPr id="73" name="Группа КРЕНДЕЛЬ"/>
          <p:cNvGrpSpPr/>
          <p:nvPr/>
        </p:nvGrpSpPr>
        <p:grpSpPr>
          <a:xfrm>
            <a:off x="4419600" y="1219200"/>
            <a:ext cx="4191000" cy="1905000"/>
            <a:chOff x="4419600" y="1219200"/>
            <a:chExt cx="4191000" cy="1905000"/>
          </a:xfrm>
          <a:solidFill>
            <a:srgbClr val="FFFFCC">
              <a:alpha val="15000"/>
            </a:srgbClr>
          </a:solidFill>
        </p:grpSpPr>
        <p:sp>
          <p:nvSpPr>
            <p:cNvPr id="74" name="Скругленный прямоугольник 73"/>
            <p:cNvSpPr/>
            <p:nvPr/>
          </p:nvSpPr>
          <p:spPr>
            <a:xfrm>
              <a:off x="4419600" y="1219200"/>
              <a:ext cx="4191000" cy="1905000"/>
            </a:xfrm>
            <a:prstGeom prst="roundRect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1. </a:t>
              </a:r>
              <a:endParaRPr lang="ru-RU" dirty="0"/>
            </a:p>
          </p:txBody>
        </p:sp>
        <p:sp>
          <p:nvSpPr>
            <p:cNvPr id="75" name="текст крендель"/>
            <p:cNvSpPr txBox="1"/>
            <p:nvPr/>
          </p:nvSpPr>
          <p:spPr>
            <a:xfrm>
              <a:off x="4419600" y="1278285"/>
              <a:ext cx="4191000" cy="176971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3. </a:t>
              </a:r>
              <a:r>
                <a:rPr lang="ru-RU" sz="2700" b="1" dirty="0" smtClean="0">
                  <a:solidFill>
                    <a:schemeClr val="accent6">
                      <a:lumMod val="50000"/>
                    </a:schemeClr>
                  </a:solidFill>
                </a:rPr>
                <a:t>Изделие из сдобного теста с перевивкой в середине, напоминающее по форме восьмёрку</a:t>
              </a:r>
              <a:endParaRPr lang="ru-RU" sz="27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pic>
        <p:nvPicPr>
          <p:cNvPr id="77" name="крендель" descr="C:\Documents and Settings\Галина\Рабочий стол\словарь по выпечке\vipech07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1" y="2438400"/>
            <a:ext cx="990600" cy="892572"/>
          </a:xfrm>
          <a:prstGeom prst="rect">
            <a:avLst/>
          </a:prstGeom>
          <a:noFill/>
        </p:spPr>
      </p:pic>
      <p:pic>
        <p:nvPicPr>
          <p:cNvPr id="76" name="рогалик" descr="C:\Documents and Settings\Галина\Рабочий стол\словарь по выпечке\загруженное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3276600"/>
            <a:ext cx="1066800" cy="1066800"/>
          </a:xfrm>
          <a:prstGeom prst="rect">
            <a:avLst/>
          </a:prstGeom>
          <a:noFill/>
        </p:spPr>
      </p:pic>
      <p:grpSp>
        <p:nvGrpSpPr>
          <p:cNvPr id="78" name="Группа РОГАЛИК"/>
          <p:cNvGrpSpPr/>
          <p:nvPr/>
        </p:nvGrpSpPr>
        <p:grpSpPr>
          <a:xfrm>
            <a:off x="4419600" y="1219200"/>
            <a:ext cx="4191000" cy="1905000"/>
            <a:chOff x="4419600" y="1219200"/>
            <a:chExt cx="4191000" cy="1905000"/>
          </a:xfrm>
          <a:solidFill>
            <a:srgbClr val="FFFFCC">
              <a:alpha val="15000"/>
            </a:srgbClr>
          </a:solidFill>
        </p:grpSpPr>
        <p:sp>
          <p:nvSpPr>
            <p:cNvPr id="79" name="Скругленный прямоугольник 78"/>
            <p:cNvSpPr/>
            <p:nvPr/>
          </p:nvSpPr>
          <p:spPr>
            <a:xfrm>
              <a:off x="4419600" y="1219200"/>
              <a:ext cx="4191000" cy="1905000"/>
            </a:xfrm>
            <a:prstGeom prst="roundRect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1. </a:t>
              </a:r>
              <a:endParaRPr lang="ru-RU" dirty="0"/>
            </a:p>
          </p:txBody>
        </p:sp>
        <p:sp>
          <p:nvSpPr>
            <p:cNvPr id="80" name="текст рогалик"/>
            <p:cNvSpPr txBox="1"/>
            <p:nvPr/>
          </p:nvSpPr>
          <p:spPr>
            <a:xfrm>
              <a:off x="4419600" y="1712893"/>
              <a:ext cx="4191000" cy="95410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4. Изделие из теста в форме полумесяца </a:t>
              </a:r>
              <a:endParaRPr lang="ru-RU" sz="2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pic>
        <p:nvPicPr>
          <p:cNvPr id="81" name="пряник" descr="http://www.lenagold.ru/fon/clipart/v/vipch/vipech98.jpg"/>
          <p:cNvPicPr/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43434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2" name="Группа ПРЯНИК"/>
          <p:cNvGrpSpPr/>
          <p:nvPr/>
        </p:nvGrpSpPr>
        <p:grpSpPr>
          <a:xfrm>
            <a:off x="4419600" y="1219200"/>
            <a:ext cx="4191000" cy="1905000"/>
            <a:chOff x="4419600" y="1219200"/>
            <a:chExt cx="4191000" cy="1905000"/>
          </a:xfrm>
          <a:solidFill>
            <a:srgbClr val="FFFFCC">
              <a:alpha val="15000"/>
            </a:srgbClr>
          </a:solidFill>
        </p:grpSpPr>
        <p:sp>
          <p:nvSpPr>
            <p:cNvPr id="83" name="Скругленный прямоугольник 82"/>
            <p:cNvSpPr/>
            <p:nvPr/>
          </p:nvSpPr>
          <p:spPr>
            <a:xfrm>
              <a:off x="4419600" y="1219200"/>
              <a:ext cx="4191000" cy="1905000"/>
            </a:xfrm>
            <a:prstGeom prst="roundRect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1. </a:t>
              </a:r>
              <a:endParaRPr lang="ru-RU" dirty="0"/>
            </a:p>
          </p:txBody>
        </p:sp>
        <p:sp>
          <p:nvSpPr>
            <p:cNvPr id="84" name="текст пряник"/>
            <p:cNvSpPr txBox="1"/>
            <p:nvPr/>
          </p:nvSpPr>
          <p:spPr>
            <a:xfrm>
              <a:off x="4419600" y="1447800"/>
              <a:ext cx="4191000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5. Изделие из теста </a:t>
              </a:r>
              <a:endParaRPr lang="ru-RU" sz="2800" b="1" dirty="0" smtClean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ctr"/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в </a:t>
              </a:r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виде пластины с надписью или рисунком</a:t>
              </a:r>
              <a:endParaRPr lang="ru-RU" sz="2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85" name="Группа ПОНЧИК"/>
          <p:cNvGrpSpPr/>
          <p:nvPr/>
        </p:nvGrpSpPr>
        <p:grpSpPr>
          <a:xfrm>
            <a:off x="4419600" y="1219200"/>
            <a:ext cx="4191000" cy="1905000"/>
            <a:chOff x="4419600" y="1219200"/>
            <a:chExt cx="4191000" cy="1905000"/>
          </a:xfrm>
          <a:solidFill>
            <a:srgbClr val="FFFFCC">
              <a:alpha val="15000"/>
            </a:srgbClr>
          </a:solidFill>
        </p:grpSpPr>
        <p:sp>
          <p:nvSpPr>
            <p:cNvPr id="86" name="Скругленный прямоугольник 85"/>
            <p:cNvSpPr/>
            <p:nvPr/>
          </p:nvSpPr>
          <p:spPr>
            <a:xfrm>
              <a:off x="4419600" y="1219200"/>
              <a:ext cx="4191000" cy="1905000"/>
            </a:xfrm>
            <a:prstGeom prst="roundRect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1. </a:t>
              </a:r>
              <a:endParaRPr lang="ru-RU" dirty="0"/>
            </a:p>
          </p:txBody>
        </p:sp>
        <p:sp>
          <p:nvSpPr>
            <p:cNvPr id="87" name="текст пончик"/>
            <p:cNvSpPr txBox="1"/>
            <p:nvPr/>
          </p:nvSpPr>
          <p:spPr>
            <a:xfrm>
              <a:off x="4419600" y="1247776"/>
              <a:ext cx="4191000" cy="18158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6. Круглый, </a:t>
              </a:r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жареный </a:t>
              </a:r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в масле, обычно сладкий пирожок с дыркой посередине или без неё</a:t>
              </a:r>
              <a:endParaRPr lang="ru-RU" sz="2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pic>
        <p:nvPicPr>
          <p:cNvPr id="88" name="пончик" descr="C:\Documents and Settings\Галина\Рабочий стол\словарь по выпечке\пончик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5665694"/>
            <a:ext cx="838200" cy="887506"/>
          </a:xfrm>
          <a:prstGeom prst="rect">
            <a:avLst/>
          </a:prstGeom>
          <a:noFill/>
        </p:spPr>
      </p:pic>
      <p:pic>
        <p:nvPicPr>
          <p:cNvPr id="89" name="эклер" descr="C:\Documents and Settings\Галина\Рабочий стол\словарь по выпечке\ekler1сооб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34200" y="3657600"/>
            <a:ext cx="990600" cy="706670"/>
          </a:xfrm>
          <a:prstGeom prst="rect">
            <a:avLst/>
          </a:prstGeom>
          <a:noFill/>
        </p:spPr>
      </p:pic>
      <p:grpSp>
        <p:nvGrpSpPr>
          <p:cNvPr id="90" name="Группа ЭКЛЕР"/>
          <p:cNvGrpSpPr/>
          <p:nvPr/>
        </p:nvGrpSpPr>
        <p:grpSpPr>
          <a:xfrm>
            <a:off x="4419600" y="1219200"/>
            <a:ext cx="4191000" cy="1905000"/>
            <a:chOff x="4419600" y="1219200"/>
            <a:chExt cx="4191000" cy="1905000"/>
          </a:xfrm>
          <a:solidFill>
            <a:srgbClr val="FFFFCC">
              <a:alpha val="15000"/>
            </a:srgbClr>
          </a:solidFill>
        </p:grpSpPr>
        <p:sp>
          <p:nvSpPr>
            <p:cNvPr id="91" name="Скругленный прямоугольник 90"/>
            <p:cNvSpPr/>
            <p:nvPr/>
          </p:nvSpPr>
          <p:spPr>
            <a:xfrm>
              <a:off x="4419600" y="1219200"/>
              <a:ext cx="4191000" cy="1905000"/>
            </a:xfrm>
            <a:prstGeom prst="roundRect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1. </a:t>
              </a:r>
              <a:endParaRPr lang="ru-RU" dirty="0"/>
            </a:p>
          </p:txBody>
        </p:sp>
        <p:sp>
          <p:nvSpPr>
            <p:cNvPr id="92" name="текст эклер"/>
            <p:cNvSpPr txBox="1"/>
            <p:nvPr/>
          </p:nvSpPr>
          <p:spPr>
            <a:xfrm>
              <a:off x="4419600" y="1247776"/>
              <a:ext cx="4191000" cy="18158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7. Французский десерт в виде продолговатого пирожка из заварного теста с кремом</a:t>
              </a:r>
              <a:endParaRPr lang="ru-RU" sz="2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pic>
        <p:nvPicPr>
          <p:cNvPr id="93" name="круассан" descr="C:\Documents and Settings\Галина\Рабочий стол\словарь по выпечке\0_8cc9b_c1c2dfc1_orig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6096000" y="4419600"/>
            <a:ext cx="914400" cy="574732"/>
          </a:xfrm>
          <a:prstGeom prst="rect">
            <a:avLst/>
          </a:prstGeom>
          <a:noFill/>
        </p:spPr>
      </p:pic>
      <p:grpSp>
        <p:nvGrpSpPr>
          <p:cNvPr id="94" name="Группа КРУАССАН"/>
          <p:cNvGrpSpPr/>
          <p:nvPr/>
        </p:nvGrpSpPr>
        <p:grpSpPr>
          <a:xfrm>
            <a:off x="4419600" y="1219200"/>
            <a:ext cx="4191000" cy="1905000"/>
            <a:chOff x="4419600" y="1219200"/>
            <a:chExt cx="4191000" cy="1905000"/>
          </a:xfrm>
          <a:solidFill>
            <a:srgbClr val="FFFFCC">
              <a:alpha val="15000"/>
            </a:srgbClr>
          </a:solidFill>
        </p:grpSpPr>
        <p:sp>
          <p:nvSpPr>
            <p:cNvPr id="95" name="Скругленный прямоугольник 94"/>
            <p:cNvSpPr/>
            <p:nvPr/>
          </p:nvSpPr>
          <p:spPr>
            <a:xfrm>
              <a:off x="4419600" y="1219200"/>
              <a:ext cx="4191000" cy="1905000"/>
            </a:xfrm>
            <a:prstGeom prst="roundRect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1. </a:t>
              </a:r>
              <a:endParaRPr lang="ru-RU" dirty="0"/>
            </a:p>
          </p:txBody>
        </p:sp>
        <p:sp>
          <p:nvSpPr>
            <p:cNvPr id="96" name="текст круассан"/>
            <p:cNvSpPr txBox="1"/>
            <p:nvPr/>
          </p:nvSpPr>
          <p:spPr>
            <a:xfrm>
              <a:off x="4419600" y="1247776"/>
              <a:ext cx="4191000" cy="18158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8. Изделие из </a:t>
              </a:r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слоёного </a:t>
              </a:r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теста с разнообразной начинкой, имеющее форму полумесяца</a:t>
              </a:r>
              <a:endParaRPr lang="ru-RU" sz="2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pic>
        <p:nvPicPr>
          <p:cNvPr id="97" name="хворост" descr="C:\Documents and Settings\Галина\Рабочий стол\словарь по выпечке\хв.jpeg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91400" y="4267200"/>
            <a:ext cx="1255898" cy="838200"/>
          </a:xfrm>
          <a:prstGeom prst="rect">
            <a:avLst/>
          </a:prstGeom>
          <a:noFill/>
        </p:spPr>
      </p:pic>
      <p:grpSp>
        <p:nvGrpSpPr>
          <p:cNvPr id="98" name="Группа ХВОРОСТ"/>
          <p:cNvGrpSpPr/>
          <p:nvPr/>
        </p:nvGrpSpPr>
        <p:grpSpPr>
          <a:xfrm>
            <a:off x="4419600" y="1219200"/>
            <a:ext cx="4191000" cy="1905000"/>
            <a:chOff x="4419600" y="1219200"/>
            <a:chExt cx="4191000" cy="1905000"/>
          </a:xfrm>
          <a:solidFill>
            <a:srgbClr val="FFFFCC">
              <a:alpha val="15000"/>
            </a:srgbClr>
          </a:solidFill>
        </p:grpSpPr>
        <p:sp>
          <p:nvSpPr>
            <p:cNvPr id="99" name="Скругленный прямоугольник 98"/>
            <p:cNvSpPr/>
            <p:nvPr/>
          </p:nvSpPr>
          <p:spPr>
            <a:xfrm>
              <a:off x="4419600" y="1219200"/>
              <a:ext cx="4191000" cy="1905000"/>
            </a:xfrm>
            <a:prstGeom prst="roundRect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1. </a:t>
              </a:r>
              <a:endParaRPr lang="ru-RU" dirty="0"/>
            </a:p>
          </p:txBody>
        </p:sp>
        <p:sp>
          <p:nvSpPr>
            <p:cNvPr id="100" name="текст хворост"/>
            <p:cNvSpPr txBox="1"/>
            <p:nvPr/>
          </p:nvSpPr>
          <p:spPr>
            <a:xfrm>
              <a:off x="4419600" y="1247776"/>
              <a:ext cx="4191000" cy="18158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9. Рассыпчатое печенье </a:t>
              </a:r>
            </a:p>
            <a:p>
              <a:pPr algn="ctr"/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в виде полосок, посыпанных сахарной пудрой</a:t>
              </a:r>
              <a:endParaRPr lang="ru-RU" sz="2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101" name="Группа МОЛОДЦЫ"/>
          <p:cNvGrpSpPr/>
          <p:nvPr/>
        </p:nvGrpSpPr>
        <p:grpSpPr>
          <a:xfrm>
            <a:off x="4419600" y="1219200"/>
            <a:ext cx="4191000" cy="1905000"/>
            <a:chOff x="4419600" y="1219200"/>
            <a:chExt cx="4191000" cy="1905000"/>
          </a:xfrm>
          <a:solidFill>
            <a:srgbClr val="FFFFCC">
              <a:alpha val="15000"/>
            </a:srgbClr>
          </a:solidFill>
        </p:grpSpPr>
        <p:sp>
          <p:nvSpPr>
            <p:cNvPr id="102" name="Скругленный прямоугольник 101"/>
            <p:cNvSpPr/>
            <p:nvPr/>
          </p:nvSpPr>
          <p:spPr>
            <a:xfrm>
              <a:off x="4419600" y="1219200"/>
              <a:ext cx="4191000" cy="1905000"/>
            </a:xfrm>
            <a:prstGeom prst="roundRect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/>
                <a:t>1. </a:t>
              </a:r>
              <a:endParaRPr lang="ru-RU" sz="4000" dirty="0"/>
            </a:p>
          </p:txBody>
        </p:sp>
        <p:sp>
          <p:nvSpPr>
            <p:cNvPr id="103" name="текст молодцы"/>
            <p:cNvSpPr txBox="1"/>
            <p:nvPr/>
          </p:nvSpPr>
          <p:spPr>
            <a:xfrm>
              <a:off x="4419600" y="1828800"/>
              <a:ext cx="4191000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6">
                      <a:lumMod val="50000"/>
                    </a:schemeClr>
                  </a:solidFill>
                </a:rPr>
                <a:t>МОЛОДЦЫ!</a:t>
              </a:r>
              <a:endParaRPr lang="ru-RU" sz="40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00"/>
                            </p:stCondLst>
                            <p:childTnLst>
                              <p:par>
                                <p:cTn id="15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500"/>
                            </p:stCondLst>
                            <p:childTnLst>
                              <p:par>
                                <p:cTn id="18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4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500"/>
                            </p:stCondLst>
                            <p:childTnLst>
                              <p:par>
                                <p:cTn id="22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500"/>
                            </p:stCondLst>
                            <p:childTnLst>
                              <p:par>
                                <p:cTn id="25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263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4" fill="hold">
                      <p:stCondLst>
                        <p:cond delay="0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69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0" fill="hold">
                      <p:stCondLst>
                        <p:cond delay="0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500"/>
                            </p:stCondLst>
                            <p:childTnLst>
                              <p:par>
                                <p:cTn id="29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305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6" fill="hold">
                      <p:stCondLst>
                        <p:cond delay="0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311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2" fill="hold">
                      <p:stCondLst>
                        <p:cond delay="0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6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9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500"/>
                            </p:stCondLst>
                            <p:childTnLst>
                              <p:par>
                                <p:cTn id="3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4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5" grpId="1"/>
      <p:bldP spid="56" grpId="0"/>
      <p:bldP spid="56" grpId="1"/>
      <p:bldP spid="57" grpId="0"/>
      <p:bldP spid="57" grpId="1"/>
      <p:bldP spid="58" grpId="0"/>
      <p:bldP spid="58" grpId="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333500" y="1524000"/>
            <a:ext cx="6477000" cy="4495800"/>
          </a:xfrm>
          <a:prstGeom prst="ellipse">
            <a:avLst/>
          </a:prstGeom>
          <a:solidFill>
            <a:srgbClr val="FBF5C9"/>
          </a:solid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Documents and Settings\Галина\Рабочий стол\словарь по выпечке\agriculture-foodstuffs-confectionary-goods-0-1.80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1676400"/>
            <a:ext cx="5789720" cy="3886200"/>
          </a:xfrm>
          <a:prstGeom prst="rect">
            <a:avLst/>
          </a:prstGeom>
          <a:noFill/>
        </p:spPr>
      </p:pic>
      <p:pic>
        <p:nvPicPr>
          <p:cNvPr id="1030" name="Picture 6" descr="C:\Documents and Settings\Галина\Рабочий стол\словарь по выпечке\ekler1сооб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12688">
            <a:off x="4936302" y="5196990"/>
            <a:ext cx="854528" cy="609600"/>
          </a:xfrm>
          <a:prstGeom prst="rect">
            <a:avLst/>
          </a:prstGeom>
          <a:noFill/>
        </p:spPr>
      </p:pic>
      <p:sp>
        <p:nvSpPr>
          <p:cNvPr id="12" name="Сюрприз"/>
          <p:cNvSpPr txBox="1"/>
          <p:nvPr/>
        </p:nvSpPr>
        <p:spPr>
          <a:xfrm>
            <a:off x="3402449" y="344269"/>
            <a:ext cx="21723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Сюрприз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3" name="Стрелка вправо">
            <a:hlinkClick r:id="rId4" action="ppaction://hlinksldjump"/>
          </p:cNvPr>
          <p:cNvSpPr/>
          <p:nvPr/>
        </p:nvSpPr>
        <p:spPr>
          <a:xfrm flipH="1">
            <a:off x="8153400" y="6096000"/>
            <a:ext cx="609600" cy="381000"/>
          </a:xfrm>
          <a:prstGeom prst="rightArrow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457200"/>
            <a:ext cx="838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Информационные источники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Стрелка вправо">
            <a:hlinkClick r:id="rId2" action="ppaction://hlinksldjump"/>
          </p:cNvPr>
          <p:cNvSpPr/>
          <p:nvPr/>
        </p:nvSpPr>
        <p:spPr>
          <a:xfrm flipH="1">
            <a:off x="8153400" y="6096000"/>
            <a:ext cx="609600" cy="381000"/>
          </a:xfrm>
          <a:prstGeom prst="rightArrow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3400" y="1460480"/>
            <a:ext cx="8077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marR="0" lvl="0" indent="-176213" defTabSz="91440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cs typeface="Arial" pitchFamily="34" charset="0"/>
              </a:rPr>
              <a:t>Титульный слайд</a:t>
            </a:r>
            <a:endParaRPr kumimoji="0" lang="ru-RU" b="1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cs typeface="Arial" pitchFamily="34" charset="0"/>
              <a:hlinkClick r:id="rId4"/>
            </a:endParaRPr>
          </a:p>
          <a:p>
            <a:pPr marL="176213" marR="0" lvl="0" indent="-176213" defTabSz="91440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953734">
                    <a:lumMod val="75000"/>
                  </a:srgbClr>
                </a:solidFill>
                <a:effectLst/>
                <a:uLnTx/>
                <a:uFillTx/>
                <a:cs typeface="Arial" pitchFamily="34" charset="0"/>
                <a:hlinkClick r:id="rId5"/>
              </a:rPr>
              <a:t>Фон</a:t>
            </a:r>
            <a:endParaRPr kumimoji="0" lang="ru-RU" b="0" i="0" u="none" strike="noStrike" kern="0" cap="none" spc="0" normalizeH="0" baseline="0" noProof="0" dirty="0" smtClean="0">
              <a:ln>
                <a:noFill/>
              </a:ln>
              <a:solidFill>
                <a:srgbClr val="953734">
                  <a:lumMod val="75000"/>
                </a:srgbClr>
              </a:solidFill>
              <a:effectLst/>
              <a:uLnTx/>
              <a:uFillTx/>
              <a:cs typeface="Arial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cs typeface="Arial" pitchFamily="34" charset="0"/>
                <a:hlinkClick r:id="rId6"/>
              </a:rPr>
              <a:t>Выпечка</a:t>
            </a:r>
            <a:endParaRPr kumimoji="0" lang="ru-RU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cs typeface="Arial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Слайд 2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hlinkClick r:id="rId7"/>
              </a:rPr>
              <a:t>Выпечка</a:t>
            </a:r>
            <a:endParaRPr kumimoji="0" lang="ru-RU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Слайд 4</a:t>
            </a:r>
          </a:p>
          <a:p>
            <a:pPr lvl="0">
              <a:buClr>
                <a:srgbClr val="C00000"/>
              </a:buClr>
            </a:pP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  <a:hlinkClick r:id="rId8"/>
              </a:rPr>
              <a:t>Бублик</a:t>
            </a: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, 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cs typeface="Arial" pitchFamily="34" charset="0"/>
                <a:hlinkClick r:id="rId9"/>
              </a:rPr>
              <a:t>крендель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cs typeface="Arial" pitchFamily="34" charset="0"/>
              </a:rPr>
              <a:t>, </a:t>
            </a:r>
            <a:r>
              <a:rPr kumimoji="0" lang="ru-RU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cs typeface="Arial" pitchFamily="34" charset="0"/>
                <a:hlinkClick r:id="rId10"/>
              </a:rPr>
              <a:t>круассан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cs typeface="Arial" pitchFamily="34" charset="0"/>
              </a:rPr>
              <a:t>, 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cs typeface="Arial" pitchFamily="34" charset="0"/>
                <a:hlinkClick r:id="rId11"/>
              </a:rPr>
              <a:t>плюшка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cs typeface="Arial" pitchFamily="34" charset="0"/>
              </a:rPr>
              <a:t>,</a:t>
            </a:r>
            <a:r>
              <a:rPr kumimoji="0" lang="ru-RU" b="0" i="0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cs typeface="Arial" pitchFamily="34" charset="0"/>
              </a:rPr>
              <a:t> </a:t>
            </a: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  <a:hlinkClick r:id="rId12"/>
              </a:rPr>
              <a:t>пончик</a:t>
            </a: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, </a:t>
            </a: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  <a:hlinkClick r:id="rId13"/>
              </a:rPr>
              <a:t>пряник</a:t>
            </a: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, 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cs typeface="Arial" pitchFamily="34" charset="0"/>
                <a:hlinkClick r:id="rId14"/>
              </a:rPr>
              <a:t>рогалик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cs typeface="Arial" pitchFamily="34" charset="0"/>
              </a:rPr>
              <a:t>, 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cs typeface="Arial" pitchFamily="34" charset="0"/>
                <a:hlinkClick r:id="rId15"/>
              </a:rPr>
              <a:t>хворост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cs typeface="Arial" pitchFamily="34" charset="0"/>
              </a:rPr>
              <a:t>, </a:t>
            </a: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  <a:hlinkClick r:id="rId16"/>
              </a:rPr>
              <a:t>эклер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cs typeface="Arial" pitchFamily="34" charset="0"/>
              </a:rPr>
              <a:t>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Слайд 7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hlinkClick r:id="rId17"/>
              </a:rPr>
              <a:t>Выпечка</a:t>
            </a:r>
            <a:endParaRPr kumimoji="0" lang="ru-RU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lang="ru-RU" kern="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Информация о видах выпечки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  <a:hlinkClick r:id="rId18"/>
              </a:rPr>
              <a:t>Бублик</a:t>
            </a: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  <a:hlinkClick r:id="rId19"/>
              </a:rPr>
              <a:t>крендель</a:t>
            </a: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kern="0" dirty="0" err="1" smtClean="0">
                <a:solidFill>
                  <a:schemeClr val="accent6">
                    <a:lumMod val="50000"/>
                  </a:schemeClr>
                </a:solidFill>
                <a:hlinkClick r:id="rId20"/>
              </a:rPr>
              <a:t>круассан</a:t>
            </a: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  <a:hlinkClick r:id="rId21"/>
              </a:rPr>
              <a:t>плюшка</a:t>
            </a: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  <a:hlinkClick r:id="rId22"/>
              </a:rPr>
              <a:t>пончик</a:t>
            </a: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  <a:hlinkClick r:id="rId23"/>
              </a:rPr>
              <a:t>пряник</a:t>
            </a: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  <a:hlinkClick r:id="rId24"/>
              </a:rPr>
              <a:t>рогалик</a:t>
            </a: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  <a:hlinkClick r:id="rId25"/>
              </a:rPr>
              <a:t>хворост</a:t>
            </a: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kern="0" dirty="0" smtClean="0">
                <a:solidFill>
                  <a:schemeClr val="accent6">
                    <a:lumMod val="50000"/>
                  </a:schemeClr>
                </a:solidFill>
                <a:hlinkClick r:id="rId26"/>
              </a:rPr>
              <a:t>эклер</a:t>
            </a:r>
            <a:endParaRPr kumimoji="0" lang="ru-RU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1143000"/>
            <a:ext cx="8458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hlinkClick r:id="rId2"/>
              </a:rPr>
              <a:t>http://www.lenagold.ru/fon/eda/slad/slas63.jpg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фон</a:t>
            </a:r>
          </a:p>
          <a:p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3"/>
              </a:rPr>
              <a:t>http://islambio.com/wp-content/uploads/2010/06/allergiya.jpg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выпечка</a:t>
            </a:r>
          </a:p>
          <a:p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4"/>
              </a:rPr>
              <a:t>http://i.allday2.com/1d/75/f7/1390944903_bread-1.jpg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круг из выпечки</a:t>
            </a:r>
          </a:p>
          <a:p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5"/>
              </a:rPr>
              <a:t>http://www.citypizza.ru/wp-content/uploads/2013/12/ekler.jpg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эклер</a:t>
            </a:r>
          </a:p>
          <a:p>
            <a:r>
              <a:rPr lang="ru-RU" sz="1400" u="sng" dirty="0" smtClean="0">
                <a:hlinkClick r:id="rId6"/>
              </a:rPr>
              <a:t>http://www.lenagold.ru/fon/clipart/v/vipch/vipech07.jpg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крендель</a:t>
            </a:r>
          </a:p>
          <a:p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7"/>
              </a:rPr>
              <a:t>http://www.lenagold.ru/fon/clipart/v/vipch/vipech113.jpg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ru-RU" sz="1400" dirty="0" err="1" smtClean="0">
                <a:solidFill>
                  <a:schemeClr val="accent6">
                    <a:lumMod val="50000"/>
                  </a:schemeClr>
                </a:solidFill>
              </a:rPr>
              <a:t>круассан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400" u="sng" dirty="0" smtClean="0">
                <a:hlinkClick r:id="rId8"/>
              </a:rPr>
              <a:t>http://www.lenagold.ru/fon/clipart/v/vipch/vipech18.jpg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плюшка</a:t>
            </a:r>
          </a:p>
          <a:p>
            <a:r>
              <a:rPr lang="ru-RU" sz="1400" u="sng" dirty="0" smtClean="0">
                <a:hlinkClick r:id="rId9"/>
              </a:rPr>
              <a:t>http://www.lenagold.ru/fon/clipart/v/vipch/vipech38.jpg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бублик</a:t>
            </a:r>
          </a:p>
          <a:p>
            <a:r>
              <a:rPr lang="ru-RU" sz="1400" u="sng" dirty="0" smtClean="0">
                <a:hlinkClick r:id="rId10"/>
              </a:rPr>
              <a:t>http://x3.cdn03.imgwykop.pl/c3201142/comment_ECxDSLtzuaY1N10hzYSbICstU7AeiylH,w400.jpg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рогалик</a:t>
            </a:r>
          </a:p>
          <a:p>
            <a:r>
              <a:rPr lang="ru-RU" sz="1400" u="sng" dirty="0" smtClean="0">
                <a:hlinkClick r:id="rId11"/>
              </a:rPr>
              <a:t>http://n1s1.hsmedia.ru/57/a5/d0/57a5d016b27a17c7f4ef0f236f4e532f/600x450_0_d6eaaea8389abd3214baddaf11646999@800x600_0x59f91261_19823719601381417814.jpeg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хворост</a:t>
            </a:r>
          </a:p>
          <a:p>
            <a:r>
              <a:rPr lang="ru-RU" sz="1400" u="sng" dirty="0" smtClean="0">
                <a:hlinkClick r:id="rId12"/>
              </a:rPr>
              <a:t>http://www.lenagold.ru/fon/clipart/v/vipch/vipech36.jpg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пончик</a:t>
            </a:r>
          </a:p>
          <a:p>
            <a:r>
              <a:rPr lang="ru-RU" sz="1400" u="sng" dirty="0" smtClean="0">
                <a:hlinkClick r:id="rId13"/>
              </a:rPr>
              <a:t>http://www.lenagold.ru/fon/clipart/v/vipch/vipech98.jpg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пряник</a:t>
            </a:r>
          </a:p>
          <a:p>
            <a:r>
              <a:rPr lang="ru-RU" sz="1400" u="sng" dirty="0" smtClean="0">
                <a:hlinkClick r:id="rId14"/>
              </a:rPr>
              <a:t>http://i.doska.ru/images/2011-06-28/5994/UnQAH0Fg/agriculture-foodstuffs-confectionary-goods-0-1.800.jpg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выпечка</a:t>
            </a:r>
          </a:p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hlinkClick r:id="rId15"/>
              </a:rPr>
              <a:t>https://ru.wikipedia.org/wiki/%DD%EA%EB%E5%F0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об эклере</a:t>
            </a:r>
          </a:p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hlinkClick r:id="rId16"/>
              </a:rPr>
              <a:t>https://ru.wikipedia.org/wiki/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hlinkClick r:id="rId16"/>
              </a:rPr>
              <a:t>Пряник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  – о прянике</a:t>
            </a:r>
          </a:p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hlinkClick r:id="rId17"/>
              </a:rPr>
              <a:t>https://ru.wikipedia.org/wiki/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hlinkClick r:id="rId17"/>
              </a:rPr>
              <a:t>Пончик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о пончике</a:t>
            </a:r>
          </a:p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hlinkClick r:id="rId18"/>
              </a:rPr>
              <a:t>http://enc-dic.com/cook/Hvorost-1427.html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о хворосте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hlinkClick r:id="rId19"/>
              </a:rPr>
              <a:t>https://ru.wikipedia.org/wiki/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hlinkClick r:id="rId19"/>
              </a:rPr>
              <a:t>Плюшка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о плюшке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hlinkClick r:id="rId20"/>
              </a:rPr>
              <a:t>https://ru.wikipedia.org/wiki/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hlinkClick r:id="rId20"/>
              </a:rPr>
              <a:t>Рогалик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о рогалике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hlinkClick r:id="rId21"/>
              </a:rPr>
              <a:t>https://ru.wikipedia.org/wiki/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hlinkClick r:id="rId21"/>
              </a:rPr>
              <a:t>Бублик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о бублике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hlinkClick r:id="rId22"/>
              </a:rPr>
              <a:t>https://ru.wikipedia.org/wiki/</a:t>
            </a:r>
            <a:r>
              <a:rPr lang="ru-RU" sz="1400" dirty="0" err="1" smtClean="0">
                <a:solidFill>
                  <a:schemeClr val="accent6">
                    <a:lumMod val="50000"/>
                  </a:schemeClr>
                </a:solidFill>
                <a:hlinkClick r:id="rId22"/>
              </a:rPr>
              <a:t>Круассан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о </a:t>
            </a:r>
            <a:r>
              <a:rPr lang="ru-RU" sz="1400" dirty="0" err="1" smtClean="0">
                <a:solidFill>
                  <a:schemeClr val="accent6">
                    <a:lumMod val="50000"/>
                  </a:schemeClr>
                </a:solidFill>
              </a:rPr>
              <a:t>круассане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hlinkClick r:id="rId23"/>
              </a:rPr>
              <a:t>https://ru.wikipedia.org/wiki/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hlinkClick r:id="rId23"/>
              </a:rPr>
              <a:t>Крендель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о кренделе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1000" y="457200"/>
            <a:ext cx="838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Информационные источники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Стрелка вправо">
            <a:hlinkClick r:id="rId24" action="ppaction://hlinksldjump"/>
          </p:cNvPr>
          <p:cNvSpPr/>
          <p:nvPr/>
        </p:nvSpPr>
        <p:spPr>
          <a:xfrm flipH="1">
            <a:off x="8153400" y="6096000"/>
            <a:ext cx="609600" cy="381000"/>
          </a:xfrm>
          <a:prstGeom prst="rightArrow">
            <a:avLst/>
          </a:prstGeom>
          <a:blipFill>
            <a:blip r:embed="rId25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Другая 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E36C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Другая 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AA5106"/>
      </a:hlink>
      <a:folHlink>
        <a:srgbClr val="E36C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1680</TotalTime>
  <Words>621</Words>
  <PresentationFormat>Экран (4:3)</PresentationFormat>
  <Paragraphs>164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Office Theme</vt:lpstr>
      <vt:lpstr>1_Office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Выпечка (кулинарный словарь)_кроссворд</dc:title>
  <dc:subject>Интерактивный кроссворд</dc:subject>
  <dc:creator>Ларькова Г.В.</dc:creator>
  <cp:keywords>выпечка, кроссворд</cp:keywords>
  <cp:lastModifiedBy>Галина</cp:lastModifiedBy>
  <cp:revision>203</cp:revision>
  <dcterms:modified xsi:type="dcterms:W3CDTF">2015-01-11T10:56:07Z</dcterms:modified>
</cp:coreProperties>
</file>